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81" r:id="rId4"/>
    <p:sldId id="268" r:id="rId5"/>
    <p:sldId id="269" r:id="rId6"/>
    <p:sldId id="270" r:id="rId7"/>
    <p:sldId id="271" r:id="rId8"/>
    <p:sldId id="272" r:id="rId9"/>
    <p:sldId id="279" r:id="rId10"/>
    <p:sldId id="273" r:id="rId11"/>
    <p:sldId id="278" r:id="rId12"/>
    <p:sldId id="275" r:id="rId13"/>
    <p:sldId id="274" r:id="rId14"/>
    <p:sldId id="280" r:id="rId15"/>
    <p:sldId id="276" r:id="rId16"/>
  </p:sldIdLst>
  <p:sldSz cx="9144000" cy="6858000" type="screen4x3"/>
  <p:notesSz cx="6797675" cy="9926638"/>
  <p:defaultTextStyle>
    <a:defPPr>
      <a:defRPr lang="en-GB"/>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p:restoredTop sz="94083"/>
  </p:normalViewPr>
  <p:slideViewPr>
    <p:cSldViewPr showGuides="1">
      <p:cViewPr varScale="1">
        <p:scale>
          <a:sx n="109" d="100"/>
          <a:sy n="109" d="100"/>
        </p:scale>
        <p:origin x="161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FD9F3427-D230-4DD0-97ED-5A04F5CBECDB}" type="datetimeFigureOut">
              <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07/06/2024</a:t>
            </a:fld>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GB"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GB"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C1A891FF-3469-491D-9DC4-D8B30388E18D}" type="slidenum">
              <a:rPr kumimoji="0" lang="en-GB"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a:solidFill>
              <a:srgbClr val="000000">
                <a:alpha val="100000"/>
              </a:srgbClr>
            </a:solidFill>
            <a:miter lim="800000"/>
          </a:ln>
        </p:spPr>
      </p:sp>
      <p:sp>
        <p:nvSpPr>
          <p:cNvPr id="10243" name="Notes Placeholder 2"/>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dirty="0"/>
          </a:p>
        </p:txBody>
      </p:sp>
      <p:sp>
        <p:nvSpPr>
          <p:cNvPr id="10244" name="Slide Number Placeholder 3"/>
          <p:cNvSpPr txBox="1">
            <a:spLocks noGrp="1"/>
          </p:cNvSpPr>
          <p:nvPr>
            <p:ph type="sldNum" sz="quarter"/>
          </p:nvPr>
        </p:nvSpPr>
        <p:spPr>
          <a:xfrm>
            <a:off x="3849688" y="9429750"/>
            <a:ext cx="2946400" cy="496888"/>
          </a:xfrm>
          <a:prstGeom prst="rect">
            <a:avLst/>
          </a:prstGeom>
          <a:noFill/>
          <a:ln w="9525">
            <a:noFill/>
          </a:ln>
        </p:spPr>
        <p:txBody>
          <a:bodyPr anchor="b" anchorCtr="0"/>
          <a:lstStyle/>
          <a:p>
            <a:pPr lvl="0" algn="r" eaLnBrk="1" hangingPunct="1"/>
            <a:fld id="{9A0DB2DC-4C9A-4742-B13C-FB6460FD3503}" type="slidenum">
              <a:rPr lang="en-GB" altLang="en-US" sz="1200" dirty="0"/>
              <a:t>8</a:t>
            </a:fld>
            <a:endParaRPr lang="en-GB"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nchorCtr="0"/>
          <a:lstStyle/>
          <a:p>
            <a:pPr lvl="0"/>
            <a:endParaRPr lang="en-US" altLang="en-US" dirty="0"/>
          </a:p>
        </p:txBody>
      </p:sp>
      <p:sp>
        <p:nvSpPr>
          <p:cNvPr id="17412" name="Slide Number Placeholder 3"/>
          <p:cNvSpPr txBox="1">
            <a:spLocks noGrp="1"/>
          </p:cNvSpPr>
          <p:nvPr>
            <p:ph type="sldNum" sz="quarter"/>
          </p:nvPr>
        </p:nvSpPr>
        <p:spPr>
          <a:xfrm>
            <a:off x="3849688" y="9429750"/>
            <a:ext cx="2946400" cy="496888"/>
          </a:xfrm>
          <a:prstGeom prst="rect">
            <a:avLst/>
          </a:prstGeom>
          <a:noFill/>
          <a:ln w="9525">
            <a:noFill/>
          </a:ln>
        </p:spPr>
        <p:txBody>
          <a:bodyPr anchor="b" anchorCtr="0"/>
          <a:lstStyle/>
          <a:p>
            <a:pPr lvl="0" algn="r" eaLnBrk="1" hangingPunct="1"/>
            <a:fld id="{9A0DB2DC-4C9A-4742-B13C-FB6460FD3503}" type="slidenum">
              <a:rPr lang="en-GB" altLang="en-US" sz="1200" dirty="0"/>
              <a:t>14</a:t>
            </a:fld>
            <a:endParaRPr lang="en-GB"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GB"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6"/>
          <a:stretch>
            <a:fillRect/>
          </a:stretch>
        </a:blip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lstStyle/>
          <a:p>
            <a:pPr lvl="0"/>
            <a:r>
              <a:rPr lang="en-GB" altLang="en-US" dirty="0"/>
              <a:t>Click to edit Master title style</a:t>
            </a:r>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ECB8D02F-B3CC-4E01-BE91-DDC7BBA87E33}" type="slidenum">
              <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rPr>
              <a:t>‹#›</a:t>
            </a:fld>
            <a:endParaRPr kumimoji="0" lang="en-GB" alt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rserideschools.co.uk/uniform" TargetMode="External"/><Relationship Id="rId2" Type="http://schemas.openxmlformats.org/officeDocument/2006/relationships/hyperlink" Target="https://www.gorserideschools.co.uk/menu" TargetMode="Externa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http://www.gorserideschools.co.uk/term-date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coolmilk.com/" TargetMode="External"/><Relationship Id="rId2" Type="http://schemas.openxmlformats.org/officeDocument/2006/relationships/hyperlink" Target="mailto:admin@gorseride-inf.Wokingham.sch.uk" TargetMode="Externa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https://www.gorserideschools.co.uk/before-school-after-school-club"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apestry.info/parents-carers.html"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admin@gorseride-inf.Wokingham.sch.uk" TargetMode="External"/><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www.gorserideschools.co.uk/"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admin@gorseride-inf.wokingham.sch.uk"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ctrTitle"/>
          </p:nvPr>
        </p:nvSpPr>
        <p:spPr>
          <a:xfrm>
            <a:off x="179388" y="765175"/>
            <a:ext cx="8785225" cy="1296988"/>
          </a:xfrm>
          <a:ln/>
        </p:spPr>
        <p:txBody>
          <a:bodyPr vert="horz" wrap="square" lIns="91440" tIns="45720" rIns="91440" bIns="45720" anchor="ctr" anchorCtr="0"/>
          <a:lstStyle/>
          <a:p>
            <a:pPr eaLnBrk="1" hangingPunct="1">
              <a:buClrTx/>
              <a:buSzTx/>
              <a:buFontTx/>
            </a:pPr>
            <a:r>
              <a:rPr lang="en-GB" altLang="en-US" sz="3200" b="1" kern="1200" dirty="0">
                <a:latin typeface="+mj-lt"/>
                <a:ea typeface="+mj-ea"/>
                <a:cs typeface="+mj-cs"/>
              </a:rPr>
              <a:t/>
            </a:r>
            <a:br>
              <a:rPr lang="en-GB" altLang="en-US" sz="3200" b="1" kern="1200" dirty="0">
                <a:latin typeface="+mj-lt"/>
                <a:ea typeface="+mj-ea"/>
                <a:cs typeface="+mj-cs"/>
              </a:rPr>
            </a:br>
            <a:r>
              <a:rPr lang="en-GB" altLang="en-US" sz="3200" b="1" kern="1200" dirty="0">
                <a:latin typeface="+mj-lt"/>
                <a:ea typeface="+mj-ea"/>
                <a:cs typeface="+mj-cs"/>
              </a:rPr>
              <a:t>A Warm Welcome to </a:t>
            </a:r>
            <a:br>
              <a:rPr lang="en-GB" altLang="en-US" sz="3200" b="1" kern="1200" dirty="0">
                <a:latin typeface="+mj-lt"/>
                <a:ea typeface="+mj-ea"/>
                <a:cs typeface="+mj-cs"/>
              </a:rPr>
            </a:br>
            <a:r>
              <a:rPr lang="en-GB" altLang="en-US" sz="4400" b="1" kern="1200" dirty="0">
                <a:latin typeface="+mj-lt"/>
                <a:ea typeface="+mj-ea"/>
                <a:cs typeface="+mj-cs"/>
              </a:rPr>
              <a:t>Gorse Ride Schools</a:t>
            </a:r>
            <a:r>
              <a:rPr lang="en-GB" altLang="en-US" sz="3600" kern="1200" dirty="0">
                <a:latin typeface="+mj-lt"/>
                <a:ea typeface="+mj-ea"/>
                <a:cs typeface="+mj-cs"/>
              </a:rPr>
              <a:t/>
            </a:r>
            <a:br>
              <a:rPr lang="en-GB" altLang="en-US" sz="3600" kern="1200" dirty="0">
                <a:latin typeface="+mj-lt"/>
                <a:ea typeface="+mj-ea"/>
                <a:cs typeface="+mj-cs"/>
              </a:rPr>
            </a:br>
            <a:r>
              <a:rPr lang="en-GB" altLang="en-US" sz="4400" kern="1200" dirty="0">
                <a:latin typeface="+mj-lt"/>
                <a:ea typeface="+mj-ea"/>
                <a:cs typeface="+mj-cs"/>
              </a:rPr>
              <a:t> </a:t>
            </a:r>
          </a:p>
        </p:txBody>
      </p:sp>
      <p:sp>
        <p:nvSpPr>
          <p:cNvPr id="3075" name="Rectangle 3"/>
          <p:cNvSpPr>
            <a:spLocks noGrp="1"/>
          </p:cNvSpPr>
          <p:nvPr>
            <p:ph type="subTitle" idx="1"/>
          </p:nvPr>
        </p:nvSpPr>
        <p:spPr>
          <a:xfrm>
            <a:off x="468313" y="4364038"/>
            <a:ext cx="8207375" cy="1871662"/>
          </a:xfrm>
          <a:ln/>
        </p:spPr>
        <p:txBody>
          <a:bodyPr vert="horz" wrap="square" lIns="91440" tIns="45720" rIns="91440" bIns="45720" anchor="t" anchorCtr="0"/>
          <a:lstStyle/>
          <a:p>
            <a:pPr eaLnBrk="1" hangingPunct="1">
              <a:buClrTx/>
              <a:buSzTx/>
              <a:buFontTx/>
            </a:pPr>
            <a:endParaRPr lang="en-GB" altLang="en-US" sz="3200" kern="1200" dirty="0">
              <a:latin typeface="KBER ES A" panose="00000500000000000000" pitchFamily="2" charset="0"/>
              <a:ea typeface="+mn-ea"/>
              <a:cs typeface="+mn-cs"/>
            </a:endParaRPr>
          </a:p>
          <a:p>
            <a:pPr eaLnBrk="1" hangingPunct="1">
              <a:buClrTx/>
              <a:buSzTx/>
              <a:buFontTx/>
            </a:pPr>
            <a:endParaRPr lang="en-GB" altLang="en-US" sz="3200" kern="1200" dirty="0">
              <a:latin typeface="KBER ES A" panose="00000500000000000000" pitchFamily="2" charset="0"/>
              <a:ea typeface="+mn-ea"/>
              <a:cs typeface="+mn-cs"/>
            </a:endParaRPr>
          </a:p>
          <a:p>
            <a:pPr eaLnBrk="1" hangingPunct="1">
              <a:buClrTx/>
              <a:buSzTx/>
              <a:buFontTx/>
            </a:pPr>
            <a:r>
              <a:rPr lang="en-GB" altLang="en-US" sz="3200" b="1" kern="1200" dirty="0">
                <a:latin typeface="+mn-lt"/>
                <a:ea typeface="+mn-ea"/>
                <a:cs typeface="+mn-cs"/>
              </a:rPr>
              <a:t>Information for New Reception Parents  </a:t>
            </a:r>
          </a:p>
        </p:txBody>
      </p:sp>
      <p:pic>
        <p:nvPicPr>
          <p:cNvPr id="3076" name="Picture 4"/>
          <p:cNvPicPr>
            <a:picLocks noChangeAspect="1"/>
          </p:cNvPicPr>
          <p:nvPr/>
        </p:nvPicPr>
        <p:blipFill>
          <a:blip r:embed="rId2"/>
          <a:stretch>
            <a:fillRect/>
          </a:stretch>
        </p:blipFill>
        <p:spPr>
          <a:xfrm>
            <a:off x="3203575" y="2492693"/>
            <a:ext cx="2530475" cy="2497137"/>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1188" y="274638"/>
            <a:ext cx="7632700" cy="1143000"/>
          </a:xfrm>
          <a:ln/>
        </p:spPr>
        <p:txBody>
          <a:bodyPr vert="horz" wrap="square" lIns="91440" tIns="45720" rIns="91440" bIns="45720" anchor="ctr" anchorCtr="0"/>
          <a:lstStyle/>
          <a:p>
            <a:pPr eaLnBrk="1" hangingPunct="1"/>
            <a:r>
              <a:rPr lang="en-GB" altLang="en-US" sz="3600" b="1" dirty="0">
                <a:cs typeface="Arial" panose="020B0604020202020204" pitchFamily="34" charset="0"/>
              </a:rPr>
              <a:t>General School Information </a:t>
            </a:r>
            <a:endParaRPr lang="en-GB" altLang="en-US" sz="3600" b="1" dirty="0">
              <a:ea typeface="Arial" panose="020B0604020202020204" pitchFamily="34" charset="0"/>
            </a:endParaRPr>
          </a:p>
        </p:txBody>
      </p:sp>
      <p:sp>
        <p:nvSpPr>
          <p:cNvPr id="12291" name="Content Placeholder 2"/>
          <p:cNvSpPr>
            <a:spLocks noGrp="1"/>
          </p:cNvSpPr>
          <p:nvPr>
            <p:ph sz="half" idx="1"/>
          </p:nvPr>
        </p:nvSpPr>
        <p:spPr>
          <a:xfrm>
            <a:off x="741363" y="836613"/>
            <a:ext cx="7489825" cy="4681538"/>
          </a:xfrm>
        </p:spPr>
        <p:txBody>
          <a:bodyPr vert="horz" wrap="square" lIns="91440" tIns="45720" rIns="91440" bIns="45720" numCol="1" anchor="t" anchorCtr="0" compatLnSpc="1"/>
          <a:lstStyle/>
          <a:p>
            <a:pPr eaLnBrk="1" hangingPunct="1">
              <a:buClrTx/>
              <a:buSzTx/>
              <a:buFontTx/>
            </a:pPr>
            <a:endParaRPr lang="en-GB" altLang="en-US" sz="2400" dirty="0"/>
          </a:p>
          <a:p>
            <a:pPr eaLnBrk="1" hangingPunct="1">
              <a:buClrTx/>
              <a:buSzTx/>
              <a:buFontTx/>
            </a:pPr>
            <a:r>
              <a:rPr lang="en-GB" altLang="en-US" sz="1800" b="1" dirty="0"/>
              <a:t>Hot Dinners: </a:t>
            </a:r>
            <a:r>
              <a:rPr lang="en-GB" altLang="en-US" sz="1800" dirty="0"/>
              <a:t>All children are entitled to a free school meal from Reception to Year 2. Please see the link for further information and menus: </a:t>
            </a:r>
            <a:r>
              <a:rPr lang="en-GB" altLang="en-US" sz="1800" dirty="0">
                <a:hlinkClick r:id="rId2"/>
              </a:rPr>
              <a:t>https://www.gorserideschools.co.uk/menu</a:t>
            </a:r>
            <a:endParaRPr lang="en-GB" altLang="en-US" sz="1800" dirty="0"/>
          </a:p>
          <a:p>
            <a:pPr eaLnBrk="1" hangingPunct="1">
              <a:buClrTx/>
              <a:buSzTx/>
              <a:buFontTx/>
            </a:pPr>
            <a:endParaRPr lang="en-GB" altLang="en-US" sz="1800" dirty="0"/>
          </a:p>
          <a:p>
            <a:pPr eaLnBrk="1" hangingPunct="1">
              <a:buClrTx/>
              <a:buSzTx/>
              <a:buFontTx/>
            </a:pPr>
            <a:r>
              <a:rPr lang="en-GB" altLang="en-US" sz="1800" b="1" dirty="0"/>
              <a:t>Uniform: </a:t>
            </a:r>
            <a:r>
              <a:rPr lang="en-GB" altLang="en-US" sz="1800" dirty="0"/>
              <a:t>A uniform list will be in your parent pack and details of suppliers can be found here: </a:t>
            </a:r>
            <a:r>
              <a:rPr lang="en-GB" altLang="en-US" sz="1800" dirty="0">
                <a:hlinkClick r:id="rId3"/>
              </a:rPr>
              <a:t>https://www.gorserideschools.co.uk/uniform</a:t>
            </a:r>
            <a:endParaRPr lang="en-GB" altLang="en-US" sz="1800" dirty="0"/>
          </a:p>
          <a:p>
            <a:pPr eaLnBrk="1" hangingPunct="1">
              <a:buClrTx/>
              <a:buSzTx/>
              <a:buFontTx/>
              <a:buNone/>
            </a:pPr>
            <a:endParaRPr lang="en-GB" altLang="en-US" sz="1800" dirty="0"/>
          </a:p>
          <a:p>
            <a:pPr eaLnBrk="1" hangingPunct="1">
              <a:buClrTx/>
              <a:buSzTx/>
              <a:buFontTx/>
            </a:pPr>
            <a:r>
              <a:rPr lang="en-GB" altLang="en-US" sz="1800" b="1" dirty="0"/>
              <a:t>Term Dates</a:t>
            </a:r>
            <a:r>
              <a:rPr lang="en-GB" altLang="en-US" sz="1800" dirty="0"/>
              <a:t>: </a:t>
            </a:r>
            <a:r>
              <a:rPr lang="en-GB" altLang="en-US" sz="1800" dirty="0">
                <a:hlinkClick r:id="rId4"/>
              </a:rPr>
              <a:t>www.gorserideschools.co.uk/term-dates</a:t>
            </a:r>
            <a:endParaRPr lang="en-GB" altLang="en-US" sz="1800" dirty="0"/>
          </a:p>
          <a:p>
            <a:pPr eaLnBrk="1" hangingPunct="1">
              <a:buClrTx/>
              <a:buSzTx/>
              <a:buFontTx/>
              <a:buNone/>
            </a:pPr>
            <a:endParaRPr lang="en-GB" altLang="en-US" sz="1800" dirty="0"/>
          </a:p>
          <a:p>
            <a:pPr eaLnBrk="1" hangingPunct="1">
              <a:buClrTx/>
              <a:buSzTx/>
              <a:buFontTx/>
            </a:pPr>
            <a:r>
              <a:rPr lang="en-GB" altLang="en-US" sz="1800" b="1" dirty="0"/>
              <a:t>Requesting Absence: </a:t>
            </a:r>
            <a:r>
              <a:rPr lang="en-GB" altLang="en-US" sz="1800" dirty="0"/>
              <a:t>Good attendance records are very important at any age to ensure your child reaches their potential and feels settled at school. Any planned absences must be requested via the Head Teacher. These requests will only be considered for exceptional circumstance.</a:t>
            </a:r>
          </a:p>
          <a:p>
            <a:pPr eaLnBrk="1" hangingPunct="1">
              <a:buClrTx/>
              <a:buSzTx/>
              <a:buFontTx/>
              <a:buNone/>
            </a:pPr>
            <a:endParaRPr lang="en-GB" altLang="en-US" sz="1800" dirty="0"/>
          </a:p>
          <a:p>
            <a:pPr eaLnBrk="1" hangingPunct="1">
              <a:buClrTx/>
              <a:buSzTx/>
              <a:buFontTx/>
            </a:pPr>
            <a:r>
              <a:rPr lang="en-GB" altLang="en-US" sz="1800" dirty="0"/>
              <a:t> </a:t>
            </a:r>
            <a:r>
              <a:rPr lang="en-GB" altLang="en-US" sz="1800" b="1" dirty="0"/>
              <a:t>Reporting Absence: </a:t>
            </a:r>
            <a:r>
              <a:rPr lang="en-GB" altLang="en-US" sz="1800" dirty="0"/>
              <a:t>If your child is sick please phone or email the school office that morning.</a:t>
            </a:r>
          </a:p>
        </p:txBody>
      </p:sp>
      <p:pic>
        <p:nvPicPr>
          <p:cNvPr id="12292" name="Picture 2" descr="http://www.thelifecloud.net/API/Attachment?id=M2IxMDI3YTctNTZmNi00YTBkLWFiNzgtYTg5NTAwZjhhOWRjfDgzZGQ0ZGNkLTIzOGYtNDZlOS1iNjZjLWExMmMwMGE4OWRhOA=="/>
          <p:cNvPicPr>
            <a:picLocks noChangeAspect="1"/>
          </p:cNvPicPr>
          <p:nvPr/>
        </p:nvPicPr>
        <p:blipFill>
          <a:blip r:embed="rId5"/>
          <a:stretch>
            <a:fillRect/>
          </a:stretch>
        </p:blipFill>
        <p:spPr>
          <a:xfrm>
            <a:off x="7380288" y="115888"/>
            <a:ext cx="1133475" cy="1152525"/>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ln/>
        </p:spPr>
        <p:txBody>
          <a:bodyPr vert="horz" wrap="square" lIns="91440" tIns="45720" rIns="91440" bIns="45720" anchor="ctr" anchorCtr="0"/>
          <a:lstStyle/>
          <a:p>
            <a:r>
              <a:rPr lang="en-GB" altLang="en-US" sz="3600" b="1" dirty="0"/>
              <a:t>Admin checklist </a:t>
            </a:r>
          </a:p>
        </p:txBody>
      </p:sp>
      <p:sp>
        <p:nvSpPr>
          <p:cNvPr id="3" name="Content Placeholder 2"/>
          <p:cNvSpPr>
            <a:spLocks noGrp="1"/>
          </p:cNvSpPr>
          <p:nvPr>
            <p:ph sz="half" idx="1"/>
          </p:nvPr>
        </p:nvSpPr>
        <p:spPr>
          <a:xfrm>
            <a:off x="611188" y="1268413"/>
            <a:ext cx="8075613" cy="5589588"/>
          </a:xfrm>
        </p:spPr>
        <p:txBody>
          <a:bodyPr vert="horz" wrap="square" lIns="91440" tIns="45720" rIns="91440" bIns="45720" numCol="1" anchor="t" anchorCtr="0" compatLnSpc="1"/>
          <a:lstStyle/>
          <a:p>
            <a:pPr>
              <a:buClrTx/>
              <a:buSzTx/>
              <a:buFontTx/>
            </a:pPr>
            <a:r>
              <a:rPr lang="en-GB" altLang="en-US" sz="1800" b="1" dirty="0"/>
              <a:t>Contact Details: </a:t>
            </a:r>
            <a:r>
              <a:rPr lang="en-GB" altLang="en-US" sz="1800" dirty="0"/>
              <a:t>Please complete the registration form so that we have full contact details and return to school or </a:t>
            </a:r>
            <a:r>
              <a:rPr lang="en-GB" altLang="en-US" sz="1800" dirty="0">
                <a:hlinkClick r:id="rId2"/>
              </a:rPr>
              <a:t>admin@gorseride-inf.Wokingham.sch.uk</a:t>
            </a:r>
            <a:r>
              <a:rPr lang="en-GB" altLang="en-US" sz="1800" dirty="0"/>
              <a:t> </a:t>
            </a:r>
          </a:p>
          <a:p>
            <a:pPr>
              <a:buClrTx/>
              <a:buSzTx/>
              <a:buFontTx/>
              <a:buNone/>
            </a:pPr>
            <a:endParaRPr lang="en-GB" altLang="en-US" sz="1800" dirty="0"/>
          </a:p>
          <a:p>
            <a:pPr>
              <a:buClrTx/>
              <a:buSzTx/>
              <a:buFontTx/>
            </a:pPr>
            <a:r>
              <a:rPr lang="en-GB" altLang="en-US" sz="1800" b="1" dirty="0"/>
              <a:t>Cool Milk</a:t>
            </a:r>
            <a:r>
              <a:rPr lang="en-GB" altLang="en-US" sz="1800" dirty="0"/>
              <a:t>: </a:t>
            </a:r>
            <a:r>
              <a:rPr lang="en-GB" altLang="en-US" sz="1800" dirty="0">
                <a:hlinkClick r:id="rId3"/>
              </a:rPr>
              <a:t>www.coolmilk.com</a:t>
            </a:r>
            <a:r>
              <a:rPr lang="en-GB" altLang="en-US" sz="1800" dirty="0"/>
              <a:t> – your child receives free milk up until their 5</a:t>
            </a:r>
            <a:r>
              <a:rPr lang="en-GB" altLang="en-US" sz="1800" baseline="30000" dirty="0"/>
              <a:t>th</a:t>
            </a:r>
            <a:r>
              <a:rPr lang="en-GB" altLang="en-US" sz="1800" dirty="0"/>
              <a:t> birthday. You can pay for you child to continue to have milk at snack time if they enjoy it.</a:t>
            </a:r>
          </a:p>
          <a:p>
            <a:pPr>
              <a:buClrTx/>
              <a:buSzTx/>
              <a:buFontTx/>
              <a:buNone/>
            </a:pPr>
            <a:endParaRPr lang="en-GB" altLang="en-US" sz="1800" dirty="0"/>
          </a:p>
          <a:p>
            <a:pPr>
              <a:buClrTx/>
              <a:buSzTx/>
              <a:buFontTx/>
            </a:pPr>
            <a:r>
              <a:rPr lang="en-GB" altLang="en-US" sz="1800" b="1" dirty="0"/>
              <a:t>Wrap Around Care: </a:t>
            </a:r>
            <a:r>
              <a:rPr lang="en-GB" altLang="en-US" sz="1800" dirty="0"/>
              <a:t>Find out more information about breakfast and afterschool club at:  </a:t>
            </a:r>
            <a:r>
              <a:rPr lang="en-GB" altLang="en-US" sz="1800" dirty="0">
                <a:hlinkClick r:id="rId4"/>
              </a:rPr>
              <a:t>https://www.gorserideschools.co.uk/before-school-after-school-club</a:t>
            </a:r>
            <a:endParaRPr lang="en-GB" altLang="en-US" sz="1800" dirty="0"/>
          </a:p>
          <a:p>
            <a:pPr>
              <a:buClrTx/>
              <a:buSzTx/>
              <a:buFontTx/>
              <a:buNone/>
            </a:pPr>
            <a:endParaRPr lang="en-GB" altLang="en-US" sz="1800" dirty="0"/>
          </a:p>
          <a:p>
            <a:pPr>
              <a:buClrTx/>
              <a:buSzTx/>
              <a:buFontTx/>
            </a:pPr>
            <a:r>
              <a:rPr lang="en-GB" altLang="en-US" sz="1800" b="1" dirty="0"/>
              <a:t>Medical Needs</a:t>
            </a:r>
            <a:r>
              <a:rPr lang="en-GB" altLang="en-US" sz="1800" dirty="0"/>
              <a:t>: Complete medical forms (available from the school office) if your child has a medical need e.g. asthma, allergy and ensure the school has the medication the first day they start school.</a:t>
            </a:r>
          </a:p>
          <a:p>
            <a:pPr>
              <a:buClrTx/>
              <a:buSzTx/>
              <a:buFontTx/>
              <a:buNone/>
            </a:pPr>
            <a:r>
              <a:rPr lang="en-GB" altLang="en-US" sz="1800" dirty="0"/>
              <a:t> </a:t>
            </a:r>
          </a:p>
          <a:p>
            <a:pPr>
              <a:buClrTx/>
              <a:buSzTx/>
              <a:buFontTx/>
            </a:pPr>
            <a:endParaRPr lang="en-GB" altLang="en-US" sz="1800" dirty="0"/>
          </a:p>
          <a:p>
            <a:pPr>
              <a:buClrTx/>
              <a:buSzTx/>
              <a:buFontTx/>
            </a:pPr>
            <a:endParaRPr lang="en-GB" altLang="en-US" sz="1800" dirty="0"/>
          </a:p>
          <a:p>
            <a:pPr>
              <a:buClrTx/>
              <a:buSzTx/>
              <a:buFontTx/>
            </a:pPr>
            <a:endParaRPr sz="1800" dirty="0"/>
          </a:p>
        </p:txBody>
      </p:sp>
      <p:pic>
        <p:nvPicPr>
          <p:cNvPr id="13316" name="Picture 2" descr="http://www.thelifecloud.net/API/Attachment?id=M2IxMDI3YTctNTZmNi00YTBkLWFiNzgtYTg5NTAwZjhhOWRjfDgzZGQ0ZGNkLTIzOGYtNDZlOS1iNjZjLWExMmMwMGE4OWRhOA=="/>
          <p:cNvPicPr>
            <a:picLocks noChangeAspect="1"/>
          </p:cNvPicPr>
          <p:nvPr/>
        </p:nvPicPr>
        <p:blipFill>
          <a:blip r:embed="rId5"/>
          <a:stretch>
            <a:fillRect/>
          </a:stretch>
        </p:blipFill>
        <p:spPr>
          <a:xfrm>
            <a:off x="7431088" y="115888"/>
            <a:ext cx="1133475" cy="1152525"/>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ln/>
        </p:spPr>
        <p:txBody>
          <a:bodyPr vert="horz" wrap="square" lIns="91440" tIns="45720" rIns="91440" bIns="45720" anchor="ctr" anchorCtr="0"/>
          <a:lstStyle/>
          <a:p>
            <a:pPr eaLnBrk="1" hangingPunct="1"/>
            <a:r>
              <a:rPr lang="en-GB" altLang="en-US" b="1" dirty="0">
                <a:cs typeface="Arial" panose="020B0604020202020204" pitchFamily="34" charset="0"/>
              </a:rPr>
              <a:t>Tapestry </a:t>
            </a:r>
            <a:endParaRPr lang="en-GB" altLang="en-US" b="1" dirty="0">
              <a:ea typeface="Arial" panose="020B0604020202020204" pitchFamily="34" charset="0"/>
            </a:endParaRPr>
          </a:p>
        </p:txBody>
      </p:sp>
      <p:sp>
        <p:nvSpPr>
          <p:cNvPr id="8" name="Text Placeholder 3"/>
          <p:cNvSpPr>
            <a:spLocks noGrp="1"/>
          </p:cNvSpPr>
          <p:nvPr>
            <p:ph sz="half" idx="1"/>
          </p:nvPr>
        </p:nvSpPr>
        <p:spPr>
          <a:xfrm>
            <a:off x="684213" y="1628775"/>
            <a:ext cx="7758113" cy="4964113"/>
          </a:xfrm>
        </p:spPr>
        <p:txBody>
          <a:bodyPr vert="horz" wrap="square" lIns="91440" tIns="45720" rIns="91440" bIns="45720" numCol="1" anchor="t" anchorCtr="0" compatLnSpc="1"/>
          <a:lstStyle/>
          <a:p>
            <a:pPr marL="0" indent="0" algn="ctr" eaLnBrk="1" hangingPunct="1">
              <a:buClrTx/>
              <a:buSzTx/>
              <a:buFontTx/>
              <a:buNone/>
            </a:pPr>
            <a:r>
              <a:rPr sz="2000" b="1" dirty="0">
                <a:cs typeface="Arial" panose="020B0604020202020204" pitchFamily="34" charset="0"/>
              </a:rPr>
              <a:t>Tapestry is an easy-to-use online learning journal </a:t>
            </a:r>
          </a:p>
          <a:p>
            <a:pPr marL="0" indent="0" algn="ctr" eaLnBrk="1" hangingPunct="1">
              <a:buClrTx/>
              <a:buSzTx/>
              <a:buFontTx/>
              <a:buNone/>
            </a:pPr>
            <a:r>
              <a:rPr sz="2000" b="1" dirty="0">
                <a:cs typeface="Arial" panose="020B0604020202020204" pitchFamily="34" charset="0"/>
              </a:rPr>
              <a:t>which helps to record, track and celebrate your child's progress at Gorse Ride! </a:t>
            </a:r>
          </a:p>
          <a:p>
            <a:pPr marL="0" indent="0" eaLnBrk="1" hangingPunct="1">
              <a:buClrTx/>
              <a:buSzTx/>
              <a:buFontTx/>
              <a:buNone/>
            </a:pPr>
            <a:endParaRPr sz="2000" b="1" dirty="0">
              <a:latin typeface="Century Schoolbook" panose="02040604050505020304" pitchFamily="18" charset="0"/>
            </a:endParaRPr>
          </a:p>
          <a:p>
            <a:pPr marL="0" indent="0" eaLnBrk="1" hangingPunct="1">
              <a:buClrTx/>
              <a:buSzTx/>
              <a:buFontTx/>
            </a:pPr>
            <a:r>
              <a:rPr sz="1800" dirty="0">
                <a:cs typeface="Arial" panose="020B0604020202020204" pitchFamily="34" charset="0"/>
              </a:rPr>
              <a:t>If your child already has a Tapestry account at nursery this will follow over into Reception and can be downloaded at the end of the year. </a:t>
            </a:r>
          </a:p>
          <a:p>
            <a:pPr marL="0" indent="0" eaLnBrk="1" hangingPunct="1">
              <a:buClrTx/>
              <a:buSzTx/>
              <a:buFontTx/>
            </a:pPr>
            <a:r>
              <a:rPr sz="1800" dirty="0">
                <a:cs typeface="Arial" panose="020B0604020202020204" pitchFamily="34" charset="0"/>
              </a:rPr>
              <a:t>Tapestry helps teachers and parents to capture children's experiences as well as monitor development and learning. This unique journal is shared online with parents, who are able to see special moments and view their child's progress. </a:t>
            </a:r>
          </a:p>
          <a:p>
            <a:pPr marL="0" indent="0" eaLnBrk="1" hangingPunct="1">
              <a:buClrTx/>
              <a:buSzTx/>
              <a:buFontTx/>
            </a:pPr>
            <a:r>
              <a:rPr sz="1800" dirty="0">
                <a:cs typeface="Arial" panose="020B0604020202020204" pitchFamily="34" charset="0"/>
              </a:rPr>
              <a:t>Text, images and videos can be easily uploaded via PC, tablet or our mobile app. </a:t>
            </a:r>
          </a:p>
          <a:p>
            <a:pPr marL="0" indent="0" eaLnBrk="1" hangingPunct="1">
              <a:buClrTx/>
              <a:buSzTx/>
              <a:buFontTx/>
            </a:pPr>
            <a:r>
              <a:rPr sz="1800" dirty="0"/>
              <a:t>For more information about Tapestry please see: </a:t>
            </a:r>
            <a:r>
              <a:rPr sz="1800" dirty="0">
                <a:hlinkClick r:id="rId2"/>
              </a:rPr>
              <a:t>https://tapestry.info/parents-carers.html</a:t>
            </a:r>
            <a:endParaRPr sz="1800" dirty="0"/>
          </a:p>
          <a:p>
            <a:pPr marL="0" indent="0" eaLnBrk="1" hangingPunct="1">
              <a:buClrTx/>
              <a:buSzTx/>
              <a:buFontTx/>
              <a:buNone/>
            </a:pPr>
            <a:endParaRPr dirty="0"/>
          </a:p>
        </p:txBody>
      </p:sp>
      <p:pic>
        <p:nvPicPr>
          <p:cNvPr id="14340" name="Picture 2" descr="http://www.thelifecloud.net/API/Attachment?id=M2IxMDI3YTctNTZmNi00YTBkLWFiNzgtYTg5NTAwZjhhOWRjfDgzZGQ0ZGNkLTIzOGYtNDZlOS1iNjZjLWExMmMwMGE4OWRhOA=="/>
          <p:cNvPicPr>
            <a:picLocks noChangeAspect="1"/>
          </p:cNvPicPr>
          <p:nvPr/>
        </p:nvPicPr>
        <p:blipFill>
          <a:blip r:embed="rId3"/>
          <a:stretch>
            <a:fillRect/>
          </a:stretch>
        </p:blipFill>
        <p:spPr>
          <a:xfrm>
            <a:off x="7308850" y="234950"/>
            <a:ext cx="1133475" cy="1152525"/>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7462" y="274638"/>
            <a:ext cx="9161462" cy="1143000"/>
          </a:xfrm>
          <a:ln/>
        </p:spPr>
        <p:txBody>
          <a:bodyPr vert="horz" wrap="square" lIns="91440" tIns="45720" rIns="91440" bIns="45720" anchor="ctr" anchorCtr="0"/>
          <a:lstStyle/>
          <a:p>
            <a:pPr eaLnBrk="1" hangingPunct="1"/>
            <a:r>
              <a:rPr lang="en-GB" altLang="en-US" sz="3600" b="1" dirty="0">
                <a:cs typeface="Arial" panose="020B0604020202020204" pitchFamily="34" charset="0"/>
              </a:rPr>
              <a:t>Start of Term</a:t>
            </a:r>
            <a:br>
              <a:rPr lang="en-GB" altLang="en-US" sz="3600" b="1" dirty="0">
                <a:cs typeface="Arial" panose="020B0604020202020204" pitchFamily="34" charset="0"/>
              </a:rPr>
            </a:br>
            <a:r>
              <a:rPr lang="en-GB" altLang="en-US" sz="3600" b="1" dirty="0">
                <a:cs typeface="Arial" panose="020B0604020202020204" pitchFamily="34" charset="0"/>
              </a:rPr>
              <a:t>Things to Remember  </a:t>
            </a:r>
            <a:endParaRPr lang="en-GB" altLang="en-US" sz="3600" b="1" dirty="0">
              <a:ea typeface="Arial" panose="020B0604020202020204" pitchFamily="34" charset="0"/>
            </a:endParaRPr>
          </a:p>
        </p:txBody>
      </p:sp>
      <p:sp>
        <p:nvSpPr>
          <p:cNvPr id="13315" name="Content Placeholder 2"/>
          <p:cNvSpPr>
            <a:spLocks noGrp="1"/>
          </p:cNvSpPr>
          <p:nvPr>
            <p:ph sz="half" idx="1"/>
          </p:nvPr>
        </p:nvSpPr>
        <p:spPr>
          <a:xfrm>
            <a:off x="684213" y="1628775"/>
            <a:ext cx="7758113" cy="4824413"/>
          </a:xfrm>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en-GB" altLang="en-US" sz="20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Your child will need:</a:t>
            </a:r>
          </a:p>
          <a:p>
            <a:pPr marL="0" marR="0" lvl="0" indent="0" algn="l" defTabSz="914400" rtl="0" eaLnBrk="1" fontAlgn="base" latinLnBrk="0" hangingPunct="1">
              <a:lnSpc>
                <a:spcPct val="100000"/>
              </a:lnSpc>
              <a:spcBef>
                <a:spcPct val="20000"/>
              </a:spcBef>
              <a:spcAft>
                <a:spcPct val="0"/>
              </a:spcAft>
              <a:buClrTx/>
              <a:buSzTx/>
              <a:buFontTx/>
              <a:buNone/>
              <a:defRPr/>
            </a:pPr>
            <a:endParaRPr kumimoji="0" lang="en-GB" altLang="en-US" sz="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 named water bottle</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Lunchboxes – please remember no nuts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due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to allergies </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Fruit is provided but your child can bring in a fresh fruit snack </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Named book bag for letters and children’s pictures</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PE kit – black shorts/tracksuit bottoms</a:t>
            </a:r>
            <a:r>
              <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and house colour t-shirt and jumper – children will be allocated a house colour (red, blue, green or yellow) . The children will come to school dressed in their PE kit on their PE day but please still name everything! </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Named wellies </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If someone different is collecting your child please let the class TA or teacher know on the day or contact the school office. </a:t>
            </a:r>
          </a:p>
          <a:p>
            <a:pPr marL="0" marR="0" lvl="0" indent="0" algn="l" defTabSz="914400" rtl="0" eaLnBrk="1" fontAlgn="base" latinLnBrk="0" hangingPunct="1">
              <a:lnSpc>
                <a:spcPct val="100000"/>
              </a:lnSpc>
              <a:spcBef>
                <a:spcPct val="20000"/>
              </a:spcBef>
              <a:spcAft>
                <a:spcPct val="0"/>
              </a:spcAft>
              <a:buClrTx/>
              <a:buSzTx/>
              <a:buFontTx/>
              <a:buNone/>
              <a:defRPr/>
            </a:pPr>
            <a:r>
              <a:rPr kumimoji="0" lang="en-GB" altLang="en-US" sz="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a:r>
            <a:br>
              <a:rPr kumimoji="0" lang="en-GB" altLang="en-US" sz="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b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Encourage independence with life skills such as shoes (</a:t>
            </a:r>
            <a:r>
              <a:rPr kumimoji="0" lang="en-GB" altLang="en-US" sz="1800" b="0" i="0" u="none" strike="noStrike" kern="1200" cap="none" spc="0" normalizeH="0" baseline="0" noProof="0" dirty="0" err="1" smtClean="0">
                <a:ln>
                  <a:noFill/>
                </a:ln>
                <a:solidFill>
                  <a:schemeClr val="tx1"/>
                </a:solidFill>
                <a:effectLst/>
                <a:uLnTx/>
                <a:uFillTx/>
                <a:latin typeface="+mn-lt"/>
                <a:ea typeface="+mn-ea"/>
                <a:cs typeface="Arial" panose="020B0604020202020204" pitchFamily="34" charset="0"/>
              </a:rPr>
              <a:t>eg</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a:t>
            </a:r>
            <a:r>
              <a:rPr kumimoji="0" lang="en-GB" altLang="en-US" sz="1800" b="0" i="0" u="none" strike="noStrike" kern="1200" cap="none" spc="0" normalizeH="0" baseline="0" noProof="0" dirty="0" err="1" smtClean="0">
                <a:ln>
                  <a:noFill/>
                </a:ln>
                <a:solidFill>
                  <a:schemeClr val="tx1"/>
                </a:solidFill>
                <a:effectLst/>
                <a:uLnTx/>
                <a:uFillTx/>
                <a:latin typeface="+mn-lt"/>
                <a:ea typeface="+mn-ea"/>
                <a:cs typeface="Arial" panose="020B0604020202020204" pitchFamily="34" charset="0"/>
              </a:rPr>
              <a:t>velcro</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personal hygiene, practise toileting skills – urinals for boys.  Please put a change of clothes in the book bag or PE bag just in case of an accident. </a:t>
            </a:r>
          </a:p>
        </p:txBody>
      </p:sp>
      <p:pic>
        <p:nvPicPr>
          <p:cNvPr id="15364" name="Picture 2" descr="http://www.thelifecloud.net/API/Attachment?id=M2IxMDI3YTctNTZmNi00YTBkLWFiNzgtYTg5NTAwZjhhOWRjfDgzZGQ0ZGNkLTIzOGYtNDZlOS1iNjZjLWExMmMwMGE4OWRhOA=="/>
          <p:cNvPicPr>
            <a:picLocks noChangeAspect="1"/>
          </p:cNvPicPr>
          <p:nvPr/>
        </p:nvPicPr>
        <p:blipFill>
          <a:blip r:embed="rId2"/>
          <a:stretch>
            <a:fillRect/>
          </a:stretch>
        </p:blipFill>
        <p:spPr>
          <a:xfrm>
            <a:off x="7308850" y="265113"/>
            <a:ext cx="1133475" cy="1152525"/>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692150"/>
            <a:ext cx="7138988" cy="725488"/>
          </a:xfrm>
          <a:ln/>
        </p:spPr>
        <p:txBody>
          <a:bodyPr vert="horz" wrap="square" lIns="91440" tIns="45720" rIns="91440" bIns="45720" anchor="ctr" anchorCtr="0"/>
          <a:lstStyle/>
          <a:p>
            <a:r>
              <a:rPr lang="en-GB" altLang="en-US" sz="3600" b="1" dirty="0">
                <a:cs typeface="Arial" panose="020B0604020202020204" pitchFamily="34" charset="0"/>
              </a:rPr>
              <a:t>How to help your child get ready for school</a:t>
            </a:r>
            <a:r>
              <a:rPr lang="en-GB" altLang="en-US" b="1" dirty="0">
                <a:cs typeface="Arial" panose="020B0604020202020204" pitchFamily="34" charset="0"/>
              </a:rPr>
              <a:t/>
            </a:r>
            <a:br>
              <a:rPr lang="en-GB" altLang="en-US" b="1" dirty="0">
                <a:cs typeface="Arial" panose="020B0604020202020204" pitchFamily="34" charset="0"/>
              </a:rPr>
            </a:br>
            <a:endParaRPr lang="en-GB" altLang="en-US" dirty="0"/>
          </a:p>
        </p:txBody>
      </p:sp>
      <p:sp>
        <p:nvSpPr>
          <p:cNvPr id="16387" name="Content Placeholder 2"/>
          <p:cNvSpPr>
            <a:spLocks noGrp="1"/>
          </p:cNvSpPr>
          <p:nvPr>
            <p:ph sz="half" idx="1"/>
          </p:nvPr>
        </p:nvSpPr>
        <p:spPr>
          <a:xfrm>
            <a:off x="528955" y="1268413"/>
            <a:ext cx="8229600" cy="6192838"/>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1800" b="1" i="0" u="none" strike="noStrike" kern="1200" cap="none" spc="0" normalizeH="0" baseline="0" noProof="0" dirty="0" smtClean="0">
                <a:ln>
                  <a:noFill/>
                </a:ln>
                <a:solidFill>
                  <a:schemeClr val="tx1"/>
                </a:solidFill>
                <a:effectLst/>
                <a:uLnTx/>
                <a:uFillTx/>
                <a:latin typeface="+mn-lt"/>
                <a:ea typeface="+mn-ea"/>
                <a:cs typeface="+mn-cs"/>
              </a:rPr>
              <a:t>Personal, Social and Emotional Development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Encourage independence with toileting, dressing and tidying up toys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When reading stories talk about how the characters are feeling and why</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Carry out turn taking games such as snap or a simple board game  </a:t>
            </a: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1800" b="1" i="0" u="none" strike="noStrike" kern="1200" cap="none" spc="0" normalizeH="0" baseline="0" noProof="0" dirty="0" smtClean="0">
                <a:ln>
                  <a:noFill/>
                </a:ln>
                <a:solidFill>
                  <a:schemeClr val="tx1"/>
                </a:solidFill>
                <a:effectLst/>
                <a:uLnTx/>
                <a:uFillTx/>
                <a:latin typeface="+mn-lt"/>
                <a:ea typeface="+mn-ea"/>
                <a:cs typeface="+mn-cs"/>
              </a:rPr>
              <a:t>Communication</a:t>
            </a:r>
            <a:r>
              <a:rPr kumimoji="0" lang="en-US" altLang="en-US" sz="1800" b="1" i="0" u="none" strike="noStrike" kern="1200" cap="none" spc="0" normalizeH="0" baseline="0" noProof="0" dirty="0">
                <a:ln>
                  <a:noFill/>
                </a:ln>
                <a:solidFill>
                  <a:schemeClr val="tx1"/>
                </a:solidFill>
                <a:effectLst/>
                <a:uLnTx/>
                <a:uFillTx/>
                <a:latin typeface="+mn-lt"/>
                <a:ea typeface="+mn-ea"/>
                <a:cs typeface="+mn-cs"/>
              </a:rPr>
              <a:t> </a:t>
            </a:r>
            <a:r>
              <a:rPr kumimoji="0" lang="en-US" altLang="en-US" sz="1800" b="1" i="0" u="none" strike="noStrike" kern="1200" cap="none" spc="0" normalizeH="0" baseline="0" noProof="0" dirty="0" smtClean="0">
                <a:ln>
                  <a:noFill/>
                </a:ln>
                <a:solidFill>
                  <a:schemeClr val="tx1"/>
                </a:solidFill>
                <a:effectLst/>
                <a:uLnTx/>
                <a:uFillTx/>
                <a:latin typeface="+mn-lt"/>
                <a:ea typeface="+mn-ea"/>
                <a:cs typeface="+mn-cs"/>
              </a:rPr>
              <a:t>and Language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Read stories and talk about what is happening in the book and why</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Sing nursery rhymes such as </a:t>
            </a:r>
            <a:r>
              <a:rPr kumimoji="0" lang="en-US" altLang="en-US" sz="1800" b="0" i="0" u="none" strike="noStrike" kern="1200" cap="none" spc="0" normalizeH="0" baseline="0" noProof="0" dirty="0">
                <a:ln>
                  <a:noFill/>
                </a:ln>
                <a:solidFill>
                  <a:schemeClr val="tx1"/>
                </a:solidFill>
                <a:effectLst/>
                <a:uLnTx/>
                <a:uFillTx/>
                <a:latin typeface="+mn-lt"/>
                <a:ea typeface="+mn-ea"/>
                <a:cs typeface="+mn-cs"/>
              </a:rPr>
              <a:t>H</a:t>
            </a: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umpty </a:t>
            </a:r>
            <a:r>
              <a:rPr kumimoji="0" lang="en-US" altLang="en-US" sz="1800" b="0" i="0" u="none" strike="noStrike" kern="1200" cap="none" spc="0" normalizeH="0" baseline="0" noProof="0" dirty="0">
                <a:ln>
                  <a:noFill/>
                </a:ln>
                <a:solidFill>
                  <a:schemeClr val="tx1"/>
                </a:solidFill>
                <a:effectLst/>
                <a:uLnTx/>
                <a:uFillTx/>
                <a:latin typeface="+mn-lt"/>
                <a:ea typeface="+mn-ea"/>
                <a:cs typeface="+mn-cs"/>
              </a:rPr>
              <a:t>D</a:t>
            </a: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umpty or Old McDonald had a farm</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err="1" smtClean="0">
                <a:ln>
                  <a:noFill/>
                </a:ln>
                <a:solidFill>
                  <a:schemeClr val="tx1"/>
                </a:solidFill>
                <a:effectLst/>
                <a:uLnTx/>
                <a:uFillTx/>
                <a:latin typeface="+mn-lt"/>
                <a:ea typeface="+mn-ea"/>
                <a:cs typeface="+mn-cs"/>
              </a:rPr>
              <a:t>Practise</a:t>
            </a: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 writing their name in different ways such as paint, chalk, in the </a:t>
            </a:r>
            <a:b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b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mud using a stick, on large pieces of paper!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Put letters on post it notes and hide them around the house, your child has to find them and tell you the sound</a:t>
            </a: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1800" b="1" i="0" u="none" strike="noStrike" kern="1200" cap="none" spc="0" normalizeH="0" baseline="0" noProof="0" dirty="0" smtClean="0">
                <a:ln>
                  <a:noFill/>
                </a:ln>
                <a:solidFill>
                  <a:schemeClr val="tx1"/>
                </a:solidFill>
                <a:effectLst/>
                <a:uLnTx/>
                <a:uFillTx/>
                <a:latin typeface="+mn-lt"/>
                <a:ea typeface="+mn-ea"/>
                <a:cs typeface="+mn-cs"/>
              </a:rPr>
              <a:t>Mathematics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Sing number songs such as 5 speckled frogs, 10 fat sausages </a:t>
            </a:r>
            <a:r>
              <a:rPr kumimoji="0" lang="en-US" altLang="en-US" sz="1800" b="0" i="0" u="none" strike="noStrike" kern="1200" cap="none" spc="0" normalizeH="0" baseline="0" noProof="0" dirty="0" err="1" smtClean="0">
                <a:ln>
                  <a:noFill/>
                </a:ln>
                <a:solidFill>
                  <a:schemeClr val="tx1"/>
                </a:solidFill>
                <a:effectLst/>
                <a:uLnTx/>
                <a:uFillTx/>
                <a:latin typeface="+mn-lt"/>
                <a:ea typeface="+mn-ea"/>
                <a:cs typeface="+mn-cs"/>
              </a:rPr>
              <a:t>etc</a:t>
            </a:r>
            <a:endParaRPr kumimoji="0" lang="en-US" alt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Go on a number hunt, look for numbers in the environment such as house numbers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1800" b="0" i="0" u="none" strike="noStrike" kern="1200" cap="none" spc="0" normalizeH="0" baseline="0" noProof="0" dirty="0" smtClean="0">
                <a:ln>
                  <a:noFill/>
                </a:ln>
                <a:solidFill>
                  <a:schemeClr val="tx1"/>
                </a:solidFill>
                <a:effectLst/>
                <a:uLnTx/>
                <a:uFillTx/>
                <a:latin typeface="+mn-lt"/>
                <a:ea typeface="+mn-ea"/>
                <a:cs typeface="+mn-cs"/>
              </a:rPr>
              <a:t>Have a teddy bears picnic and share out the food equally, ensuring your child counts how many objects they have </a:t>
            </a:r>
            <a:endParaRPr kumimoji="0" lang="en-US" altLang="en-US" sz="1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6388" name="Picture 2" descr="http://www.thelifecloud.net/API/Attachment?id=M2IxMDI3YTctNTZmNi00YTBkLWFiNzgtYTg5NTAwZjhhOWRjfDgzZGQ0ZGNkLTIzOGYtNDZlOS1iNjZjLWExMmMwMGE4OWRhOA=="/>
          <p:cNvPicPr>
            <a:picLocks noChangeAspect="1"/>
          </p:cNvPicPr>
          <p:nvPr/>
        </p:nvPicPr>
        <p:blipFill>
          <a:blip r:embed="rId3"/>
          <a:stretch>
            <a:fillRect/>
          </a:stretch>
        </p:blipFill>
        <p:spPr>
          <a:xfrm>
            <a:off x="7308850" y="265113"/>
            <a:ext cx="1133475" cy="1152525"/>
          </a:xfrm>
          <a:prstGeom prst="rect">
            <a:avLst/>
          </a:prstGeom>
          <a:noFill/>
          <a:ln w="9525">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ln/>
        </p:spPr>
        <p:txBody>
          <a:bodyPr vert="horz" wrap="square" lIns="91440" tIns="45720" rIns="91440" bIns="45720" anchor="ctr" anchorCtr="0"/>
          <a:lstStyle/>
          <a:p>
            <a:pPr eaLnBrk="1" hangingPunct="1"/>
            <a:r>
              <a:rPr lang="en-GB" altLang="en-US" sz="3600" b="1" dirty="0">
                <a:cs typeface="Arial" panose="020B0604020202020204" pitchFamily="34" charset="0"/>
              </a:rPr>
              <a:t>Home Learning </a:t>
            </a:r>
            <a:endParaRPr lang="en-GB" altLang="en-US" sz="3600" b="1" dirty="0">
              <a:ea typeface="Arial" panose="020B0604020202020204" pitchFamily="34" charset="0"/>
            </a:endParaRPr>
          </a:p>
        </p:txBody>
      </p:sp>
      <p:sp>
        <p:nvSpPr>
          <p:cNvPr id="17411" name="Content Placeholder 2"/>
          <p:cNvSpPr>
            <a:spLocks noGrp="1"/>
          </p:cNvSpPr>
          <p:nvPr>
            <p:ph sz="half" idx="1"/>
          </p:nvPr>
        </p:nvSpPr>
        <p:spPr>
          <a:xfrm>
            <a:off x="827088" y="1600200"/>
            <a:ext cx="7615238" cy="3043238"/>
          </a:xfrm>
        </p:spPr>
        <p:txBody>
          <a:bodyPr vert="horz" wrap="square" lIns="91440" tIns="45720" rIns="91440" bIns="45720" numCol="1" anchor="t" anchorCtr="0" compatLnSpc="1"/>
          <a:lstStyle/>
          <a:p>
            <a:pPr marL="0" marR="0" lvl="0" indent="0" algn="l" defTabSz="914400" rtl="0" eaLnBrk="1" fontAlgn="base" latinLnBrk="0" hangingPunct="1">
              <a:lnSpc>
                <a:spcPct val="150000"/>
              </a:lnSpc>
              <a:spcBef>
                <a:spcPct val="20000"/>
              </a:spcBef>
              <a:spcAft>
                <a:spcPct val="0"/>
              </a:spcAft>
              <a:buClrTx/>
              <a:buSzTx/>
              <a:buFontTx/>
              <a:buNone/>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Children in the Early Years learn through play and practical activities. There will be tasks sent home as the children settle into school life. Home learning will range depending on the time of year and topic but overall the children will have:</a:t>
            </a:r>
            <a:endPar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endParaRPr>
          </a:p>
          <a:p>
            <a:pPr marL="342900" marR="0" lvl="0" indent="-342900" algn="l" defTabSz="914400" rtl="0" eaLnBrk="1" fontAlgn="base" latinLnBrk="0" hangingPunct="1">
              <a:lnSpc>
                <a:spcPct val="15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Sound Books</a:t>
            </a:r>
          </a:p>
          <a:p>
            <a:pPr marL="342900" marR="0" lvl="0" indent="-342900" algn="l" defTabSz="914400" rtl="0" eaLnBrk="1" fontAlgn="base" latinLnBrk="0" hangingPunct="1">
              <a:lnSpc>
                <a:spcPct val="15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Reading Books </a:t>
            </a:r>
          </a:p>
          <a:p>
            <a:pPr marL="342900" marR="0" lvl="0" indent="-342900" algn="l" defTabSz="914400" rtl="0" eaLnBrk="1" fontAlgn="base" latinLnBrk="0" hangingPunct="1">
              <a:lnSpc>
                <a:spcPct val="150000"/>
              </a:lnSpc>
              <a:spcBef>
                <a:spcPct val="20000"/>
              </a:spcBef>
              <a:spcAft>
                <a:spcPct val="0"/>
              </a:spcAft>
              <a:buClrTx/>
              <a:buSzTx/>
              <a:buFontTx/>
              <a:buChar char="•"/>
              <a:defRPr/>
            </a:pPr>
            <a:r>
              <a:rPr lang="en-US" altLang="en-US" sz="1800" dirty="0" smtClean="0">
                <a:cs typeface="Arial" panose="020B0604020202020204" pitchFamily="34" charset="0"/>
              </a:rPr>
              <a:t>Learning Star</a:t>
            </a:r>
          </a:p>
          <a:p>
            <a:pPr marL="342900" marR="0" lvl="0" indent="-342900" algn="l" defTabSz="914400" rtl="0" eaLnBrk="1" fontAlgn="base" latinLnBrk="0" hangingPunct="1">
              <a:lnSpc>
                <a:spcPct val="15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Tapestry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Account  </a:t>
            </a:r>
          </a:p>
        </p:txBody>
      </p:sp>
      <p:pic>
        <p:nvPicPr>
          <p:cNvPr id="18436" name="Picture 2" descr="http://www.thelifecloud.net/API/Attachment?id=M2IxMDI3YTctNTZmNi00YTBkLWFiNzgtYTg5NTAwZjhhOWRjfDgzZGQ0ZGNkLTIzOGYtNDZlOS1iNjZjLWExMmMwMGE4OWRhOA=="/>
          <p:cNvPicPr>
            <a:picLocks noChangeAspect="1"/>
          </p:cNvPicPr>
          <p:nvPr/>
        </p:nvPicPr>
        <p:blipFill>
          <a:blip r:embed="rId2"/>
          <a:stretch>
            <a:fillRect/>
          </a:stretch>
        </p:blipFill>
        <p:spPr>
          <a:xfrm>
            <a:off x="7308850" y="277813"/>
            <a:ext cx="1133475" cy="1152525"/>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a:xfrm>
            <a:off x="-180975" y="274638"/>
            <a:ext cx="8867775" cy="1143000"/>
          </a:xfrm>
          <a:ln/>
        </p:spPr>
        <p:txBody>
          <a:bodyPr vert="horz" wrap="square" lIns="91440" tIns="45720" rIns="91440" bIns="45720" anchor="ctr" anchorCtr="0"/>
          <a:lstStyle/>
          <a:p>
            <a:pPr eaLnBrk="1" hangingPunct="1"/>
            <a:r>
              <a:rPr lang="en-GB" altLang="en-US" sz="3600" b="1" dirty="0">
                <a:cs typeface="Arial" panose="020B0604020202020204" pitchFamily="34" charset="0"/>
              </a:rPr>
              <a:t>The Gorse Ride Vision </a:t>
            </a:r>
            <a:endParaRPr lang="en-GB" altLang="en-US" sz="3600" b="1" dirty="0">
              <a:ea typeface="Arial" panose="020B0604020202020204" pitchFamily="34" charset="0"/>
            </a:endParaRPr>
          </a:p>
        </p:txBody>
      </p:sp>
      <p:sp>
        <p:nvSpPr>
          <p:cNvPr id="4099" name="Content Placeholder 1"/>
          <p:cNvSpPr>
            <a:spLocks noGrp="1"/>
          </p:cNvSpPr>
          <p:nvPr>
            <p:ph sz="half" idx="1"/>
          </p:nvPr>
        </p:nvSpPr>
        <p:spPr>
          <a:xfrm>
            <a:off x="755650" y="1417638"/>
            <a:ext cx="7775575" cy="4968875"/>
          </a:xfrm>
          <a:ln/>
        </p:spPr>
        <p:txBody>
          <a:bodyPr vert="horz" wrap="square" lIns="91440" tIns="45720" rIns="91440" bIns="45720" anchor="t" anchorCtr="0"/>
          <a:lstStyle/>
          <a:p>
            <a:pPr marL="0" indent="0" algn="ctr" defTabSz="914400" eaLnBrk="1" hangingPunct="1">
              <a:buClrTx/>
              <a:buSzTx/>
              <a:buFontTx/>
              <a:buNone/>
              <a:tabLst>
                <a:tab pos="3853180" algn="l"/>
              </a:tabLst>
            </a:pPr>
            <a:r>
              <a:rPr lang="en-GB" altLang="en-US" sz="2800" b="1" dirty="0"/>
              <a:t>Grow, Respect, Succeed </a:t>
            </a:r>
          </a:p>
          <a:p>
            <a:pPr marL="0" indent="0" algn="ctr" defTabSz="914400" eaLnBrk="1" hangingPunct="1">
              <a:buClrTx/>
              <a:buSzTx/>
              <a:buFontTx/>
              <a:buNone/>
              <a:tabLst>
                <a:tab pos="3853180" algn="l"/>
              </a:tabLst>
            </a:pPr>
            <a:endParaRPr lang="en-GB" altLang="en-US" sz="2800" b="1" i="1" dirty="0"/>
          </a:p>
          <a:p>
            <a:pPr marL="0" indent="0" algn="ctr" defTabSz="914400" eaLnBrk="1" hangingPunct="1">
              <a:buClrTx/>
              <a:buSzTx/>
              <a:buFontTx/>
              <a:buNone/>
              <a:tabLst>
                <a:tab pos="3853180" algn="l"/>
              </a:tabLst>
            </a:pPr>
            <a:r>
              <a:rPr lang="en-GB" altLang="en-US" sz="2800" b="1" i="1" dirty="0"/>
              <a:t>Pupils at Gorse Ride Schools develop the skills and attitudes to become lifelong learners, who respect community and have resilience to succeed. </a:t>
            </a:r>
          </a:p>
          <a:p>
            <a:pPr marL="0" indent="0" algn="ctr" defTabSz="914400" eaLnBrk="1" hangingPunct="1">
              <a:buClrTx/>
              <a:buSzTx/>
              <a:buFontTx/>
              <a:buNone/>
              <a:tabLst>
                <a:tab pos="3853180" algn="l"/>
              </a:tabLst>
            </a:pPr>
            <a:endParaRPr lang="en-GB" altLang="en-US" sz="2800" b="1" i="1" dirty="0"/>
          </a:p>
          <a:p>
            <a:pPr marL="0" indent="0" defTabSz="914400" eaLnBrk="1" hangingPunct="1">
              <a:buClrTx/>
              <a:buSzTx/>
              <a:buFontTx/>
              <a:buNone/>
              <a:tabLst>
                <a:tab pos="3853180" algn="l"/>
              </a:tabLst>
            </a:pPr>
            <a:endParaRPr lang="en-GB" altLang="en-US" sz="2000" b="1" dirty="0">
              <a:ea typeface="Arial" panose="020B0604020202020204" pitchFamily="34" charset="0"/>
            </a:endParaRPr>
          </a:p>
        </p:txBody>
      </p:sp>
      <p:pic>
        <p:nvPicPr>
          <p:cNvPr id="4100" name="Picture 2" descr="http://www.thelifecloud.net/API/Attachment?id=M2IxMDI3YTctNTZmNi00YTBkLWFiNzgtYTg5NTAwZjhhOWRjfDgzZGQ0ZGNkLTIzOGYtNDZlOS1iNjZjLWExMmMwMGE4OWRhOA=="/>
          <p:cNvPicPr>
            <a:picLocks noChangeAspect="1"/>
          </p:cNvPicPr>
          <p:nvPr/>
        </p:nvPicPr>
        <p:blipFill>
          <a:blip r:embed="rId2"/>
          <a:stretch>
            <a:fillRect/>
          </a:stretch>
        </p:blipFill>
        <p:spPr>
          <a:xfrm>
            <a:off x="7118350" y="217488"/>
            <a:ext cx="1133475" cy="1152525"/>
          </a:xfrm>
          <a:prstGeom prst="rect">
            <a:avLst/>
          </a:prstGeom>
          <a:noFill/>
          <a:ln w="9525">
            <a:noFill/>
          </a:ln>
        </p:spPr>
      </p:pic>
      <p:pic>
        <p:nvPicPr>
          <p:cNvPr id="4101" name="Picture 7" descr="ERogers"/>
          <p:cNvPicPr>
            <a:picLocks noChangeAspect="1"/>
          </p:cNvPicPr>
          <p:nvPr/>
        </p:nvPicPr>
        <p:blipFill>
          <a:blip r:embed="rId3"/>
          <a:stretch>
            <a:fillRect/>
          </a:stretch>
        </p:blipFill>
        <p:spPr>
          <a:xfrm>
            <a:off x="1116013" y="4581525"/>
            <a:ext cx="2159000" cy="863600"/>
          </a:xfrm>
          <a:prstGeom prst="rect">
            <a:avLst/>
          </a:prstGeom>
          <a:noFill/>
          <a:ln w="9525">
            <a:noFill/>
          </a:ln>
        </p:spPr>
      </p:pic>
      <p:sp>
        <p:nvSpPr>
          <p:cNvPr id="4102" name="Rectangle 1"/>
          <p:cNvSpPr/>
          <p:nvPr/>
        </p:nvSpPr>
        <p:spPr>
          <a:xfrm>
            <a:off x="1116013" y="5511800"/>
            <a:ext cx="4572000" cy="6461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defTabSz="914400">
              <a:spcBef>
                <a:spcPct val="0"/>
              </a:spcBef>
              <a:buNone/>
              <a:tabLst>
                <a:tab pos="3853180" algn="l"/>
              </a:tabLst>
            </a:pPr>
            <a:r>
              <a:rPr lang="en-GB" altLang="en-US" sz="1800" dirty="0"/>
              <a:t>Eileen Rogers</a:t>
            </a:r>
          </a:p>
          <a:p>
            <a:pPr marL="0" lvl="0" indent="0" defTabSz="914400">
              <a:spcBef>
                <a:spcPct val="0"/>
              </a:spcBef>
              <a:buNone/>
              <a:tabLst>
                <a:tab pos="3853180" algn="l"/>
              </a:tabLst>
            </a:pPr>
            <a:r>
              <a:rPr lang="en-GB" altLang="en-US" sz="1800" dirty="0"/>
              <a:t>Executive Head Teacher</a:t>
            </a:r>
          </a:p>
        </p:txBody>
      </p:sp>
      <p:pic>
        <p:nvPicPr>
          <p:cNvPr id="4103" name="Content Placeholder 4"/>
          <p:cNvPicPr>
            <a:picLocks noChangeAspect="1"/>
          </p:cNvPicPr>
          <p:nvPr/>
        </p:nvPicPr>
        <p:blipFill>
          <a:blip r:embed="rId4"/>
          <a:stretch>
            <a:fillRect/>
          </a:stretch>
        </p:blipFill>
        <p:spPr>
          <a:xfrm>
            <a:off x="6624638" y="4365625"/>
            <a:ext cx="1306512" cy="1700213"/>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0975" y="117475"/>
            <a:ext cx="8661400" cy="1143000"/>
          </a:xfrm>
          <a:ln/>
        </p:spPr>
        <p:txBody>
          <a:bodyPr vert="horz" wrap="square" lIns="91440" tIns="45720" rIns="91440" bIns="45720" anchor="ctr" anchorCtr="0"/>
          <a:lstStyle/>
          <a:p>
            <a:r>
              <a:rPr lang="en-US" altLang="en-US" sz="4000" dirty="0"/>
              <a:t>Good Ofsted 2019 and 2022</a:t>
            </a:r>
          </a:p>
        </p:txBody>
      </p:sp>
      <p:sp>
        <p:nvSpPr>
          <p:cNvPr id="18435" name="Content Placeholder 2"/>
          <p:cNvSpPr>
            <a:spLocks noGrp="1"/>
          </p:cNvSpPr>
          <p:nvPr>
            <p:ph sz="half" idx="1"/>
          </p:nvPr>
        </p:nvSpPr>
        <p:spPr>
          <a:xfrm>
            <a:off x="530225" y="1196975"/>
            <a:ext cx="7950200" cy="5256530"/>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GB" sz="1800" b="0" i="0" u="none" strike="noStrike" kern="1200" cap="none" spc="0" normalizeH="0" baseline="0" noProof="0" dirty="0" smtClean="0">
                <a:ln>
                  <a:noFill/>
                </a:ln>
                <a:solidFill>
                  <a:schemeClr val="tx1"/>
                </a:solidFill>
                <a:effectLst/>
                <a:uLnTx/>
                <a:uFillTx/>
                <a:latin typeface="+mn-lt"/>
                <a:ea typeface="+mn-ea"/>
                <a:cs typeface="+mn-cs"/>
              </a:rPr>
              <a:t>We are proud of our school and our children! Here are some extracts </a:t>
            </a:r>
            <a:br>
              <a:rPr kumimoji="0" lang="en-GB" sz="1800" b="0" i="0" u="none" strike="noStrike" kern="1200" cap="none" spc="0" normalizeH="0" baseline="0" noProof="0" dirty="0" smtClean="0">
                <a:ln>
                  <a:noFill/>
                </a:ln>
                <a:solidFill>
                  <a:schemeClr val="tx1"/>
                </a:solidFill>
                <a:effectLst/>
                <a:uLnTx/>
                <a:uFillTx/>
                <a:latin typeface="+mn-lt"/>
                <a:ea typeface="+mn-ea"/>
                <a:cs typeface="+mn-cs"/>
              </a:rPr>
            </a:br>
            <a:r>
              <a:rPr kumimoji="0" lang="en-GB" sz="1800" b="0" i="0" u="none" strike="noStrike" kern="1200" cap="none" spc="0" normalizeH="0" baseline="0" noProof="0" dirty="0" smtClean="0">
                <a:ln>
                  <a:noFill/>
                </a:ln>
                <a:solidFill>
                  <a:schemeClr val="tx1"/>
                </a:solidFill>
                <a:effectLst/>
                <a:uLnTx/>
                <a:uFillTx/>
                <a:latin typeface="+mn-lt"/>
                <a:ea typeface="+mn-ea"/>
                <a:cs typeface="+mn-cs"/>
              </a:rPr>
              <a:t>from our recent Ofsted Report in November 2019 and May </a:t>
            </a:r>
            <a:r>
              <a:rPr kumimoji="0" lang="en-GB" sz="1800" b="0" i="0" u="none" strike="noStrike" kern="1200" cap="none" spc="0" normalizeH="0" baseline="0" noProof="0" dirty="0" smtClean="0">
                <a:ln>
                  <a:noFill/>
                </a:ln>
                <a:solidFill>
                  <a:schemeClr val="tx1"/>
                </a:solidFill>
                <a:effectLst/>
                <a:uLnTx/>
                <a:uFillTx/>
                <a:latin typeface="+mn-lt"/>
                <a:ea typeface="+mn-ea"/>
                <a:cs typeface="+mn-cs"/>
              </a:rPr>
              <a:t>2022: </a:t>
            </a:r>
            <a:endParaRPr kumimoji="0" lang="en-GB"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en-GB"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1" u="none" strike="noStrike" kern="1200" cap="none" spc="0" normalizeH="0" baseline="0" noProof="0" dirty="0" smtClean="0">
                <a:ln>
                  <a:noFill/>
                </a:ln>
                <a:solidFill>
                  <a:schemeClr val="tx1"/>
                </a:solidFill>
                <a:effectLst/>
                <a:uLnTx/>
                <a:uFillTx/>
                <a:latin typeface="+mn-lt"/>
                <a:ea typeface="+mn-ea"/>
                <a:cs typeface="+mn-cs"/>
              </a:rPr>
              <a:t>Pupils</a:t>
            </a:r>
            <a:r>
              <a:rPr kumimoji="0" lang="en-GB" sz="1800" b="0" i="1" u="none" strike="noStrike" kern="1200" cap="none" spc="0" normalizeH="0" baseline="0" noProof="0" dirty="0">
                <a:ln>
                  <a:noFill/>
                </a:ln>
                <a:solidFill>
                  <a:schemeClr val="tx1"/>
                </a:solidFill>
                <a:effectLst/>
                <a:uLnTx/>
                <a:uFillTx/>
                <a:latin typeface="+mn-lt"/>
                <a:ea typeface="+mn-ea"/>
                <a:cs typeface="+mn-cs"/>
              </a:rPr>
              <a:t>’ behaviour is superb. Pupils are kind and caring towards each other and focus on their learning". </a:t>
            </a:r>
            <a:endParaRPr kumimoji="0" lang="en-GB" sz="1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1" u="none" strike="noStrike" kern="1200" cap="none" spc="0" normalizeH="0" baseline="0" noProof="0" dirty="0" smtClean="0">
                <a:ln>
                  <a:noFill/>
                </a:ln>
                <a:solidFill>
                  <a:schemeClr val="tx1"/>
                </a:solidFill>
                <a:effectLst/>
                <a:uLnTx/>
                <a:uFillTx/>
                <a:latin typeface="+mn-lt"/>
                <a:ea typeface="+mn-ea"/>
                <a:cs typeface="+mn-cs"/>
              </a:rPr>
              <a:t>“</a:t>
            </a:r>
            <a:r>
              <a:rPr kumimoji="0" lang="en-GB" sz="1800" b="0" i="1" u="none" strike="noStrike" kern="1200" cap="none" spc="0" normalizeH="0" baseline="0" noProof="0" dirty="0">
                <a:ln>
                  <a:noFill/>
                </a:ln>
                <a:solidFill>
                  <a:schemeClr val="tx1"/>
                </a:solidFill>
                <a:effectLst/>
                <a:uLnTx/>
                <a:uFillTx/>
                <a:latin typeface="+mn-lt"/>
                <a:ea typeface="+mn-ea"/>
                <a:cs typeface="+mn-cs"/>
              </a:rPr>
              <a:t>P</a:t>
            </a:r>
            <a:r>
              <a:rPr kumimoji="0" lang="en-GB" sz="1800" b="0" i="1" u="none" strike="noStrike" kern="1200" cap="none" spc="0" normalizeH="0" baseline="0" noProof="0" dirty="0" smtClean="0">
                <a:ln>
                  <a:noFill/>
                </a:ln>
                <a:solidFill>
                  <a:schemeClr val="tx1"/>
                </a:solidFill>
                <a:effectLst/>
                <a:uLnTx/>
                <a:uFillTx/>
                <a:latin typeface="+mn-lt"/>
                <a:ea typeface="+mn-ea"/>
                <a:cs typeface="+mn-cs"/>
              </a:rPr>
              <a:t>upils thoroughly enjoy attending Gorse Ride Junior school. It is a happy, calm and caring school’.</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1" u="none" strike="noStrike" kern="1200" cap="none" spc="0" normalizeH="0" baseline="0" noProof="0" dirty="0" smtClean="0">
                <a:ln>
                  <a:noFill/>
                </a:ln>
                <a:solidFill>
                  <a:schemeClr val="tx1"/>
                </a:solidFill>
                <a:effectLst/>
                <a:uLnTx/>
                <a:uFillTx/>
                <a:latin typeface="+mn-lt"/>
                <a:ea typeface="+mn-ea"/>
                <a:cs typeface="+mn-cs"/>
              </a:rPr>
              <a:t>“There are high expectations for pupils to achieve well, and they enthusiastically strive to do so. Staff go out of their way to make sure pupils develop a broad range of interests and talents”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1" u="none" strike="noStrike" kern="1200" cap="none" spc="0" normalizeH="0" baseline="0" noProof="0" dirty="0" smtClean="0">
                <a:ln>
                  <a:noFill/>
                </a:ln>
                <a:solidFill>
                  <a:schemeClr val="tx1"/>
                </a:solidFill>
                <a:effectLst/>
                <a:uLnTx/>
                <a:uFillTx/>
                <a:latin typeface="+mn-lt"/>
                <a:ea typeface="+mn-ea"/>
                <a:cs typeface="+mn-cs"/>
              </a:rPr>
              <a:t>"</a:t>
            </a:r>
            <a:r>
              <a:rPr kumimoji="0" lang="en-GB" sz="1800" b="0" i="1" u="none" strike="noStrike" kern="1200" cap="none" spc="0" normalizeH="0" baseline="0" noProof="0" dirty="0">
                <a:ln>
                  <a:noFill/>
                </a:ln>
                <a:solidFill>
                  <a:schemeClr val="tx1"/>
                </a:solidFill>
                <a:effectLst/>
                <a:uLnTx/>
                <a:uFillTx/>
                <a:latin typeface="+mn-lt"/>
                <a:ea typeface="+mn-ea"/>
                <a:cs typeface="+mn-cs"/>
              </a:rPr>
              <a:t>The early years provision is a strength of the school</a:t>
            </a:r>
            <a:r>
              <a:rPr kumimoji="0" lang="en-GB" sz="1800" b="0" i="1" u="none" strike="noStrike" kern="1200" cap="none" spc="0" normalizeH="0" baseline="0" noProof="0" dirty="0" smtClean="0">
                <a:ln>
                  <a:noFill/>
                </a:ln>
                <a:solidFill>
                  <a:schemeClr val="tx1"/>
                </a:solidFill>
                <a:effectLst/>
                <a:uLnTx/>
                <a:uFillTx/>
                <a:latin typeface="+mn-lt"/>
                <a:ea typeface="+mn-ea"/>
                <a:cs typeface="+mn-cs"/>
              </a:rPr>
              <a:t>."</a:t>
            </a:r>
            <a:endParaRPr kumimoji="0" lang="en-GB" sz="1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1" u="none" strike="noStrike" kern="1200" cap="none" spc="0" normalizeH="0" baseline="0" noProof="0" dirty="0">
                <a:ln>
                  <a:noFill/>
                </a:ln>
                <a:solidFill>
                  <a:schemeClr val="tx1"/>
                </a:solidFill>
                <a:effectLst/>
                <a:uLnTx/>
                <a:uFillTx/>
                <a:latin typeface="+mn-lt"/>
                <a:ea typeface="+mn-ea"/>
                <a:cs typeface="+mn-cs"/>
              </a:rPr>
              <a:t>"Pupils arrive at school eager to learn and the school buzzes with purposeful activity</a:t>
            </a:r>
            <a:r>
              <a:rPr kumimoji="0" lang="en-GB" sz="1800" b="0" i="1" u="none" strike="noStrike" kern="1200" cap="none" spc="0" normalizeH="0" baseline="0" noProof="0" dirty="0" smtClean="0">
                <a:ln>
                  <a:noFill/>
                </a:ln>
                <a:solidFill>
                  <a:schemeClr val="tx1"/>
                </a:solidFill>
                <a:effectLst/>
                <a:uLnTx/>
                <a:uFillTx/>
                <a:latin typeface="+mn-lt"/>
                <a:ea typeface="+mn-ea"/>
                <a:cs typeface="+mn-cs"/>
              </a:rPr>
              <a:t>."</a:t>
            </a:r>
            <a:endParaRPr kumimoji="0" lang="en-GB" sz="1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1" u="none" strike="noStrike" kern="1200" cap="none" spc="0" normalizeH="0" baseline="0" noProof="0" dirty="0">
                <a:ln>
                  <a:noFill/>
                </a:ln>
                <a:solidFill>
                  <a:schemeClr val="tx1"/>
                </a:solidFill>
                <a:effectLst/>
                <a:uLnTx/>
                <a:uFillTx/>
                <a:latin typeface="+mn-lt"/>
                <a:ea typeface="+mn-ea"/>
                <a:cs typeface="+mn-cs"/>
              </a:rPr>
              <a:t>"Pupils at Gorse Ride Infant School receive a good start to their education</a:t>
            </a:r>
            <a:r>
              <a:rPr kumimoji="0" lang="en-GB" sz="1800" b="0" i="1" u="none" strike="noStrike" kern="1200" cap="none" spc="0" normalizeH="0" baseline="0" noProof="0" dirty="0" smtClean="0">
                <a:ln>
                  <a:noFill/>
                </a:ln>
                <a:solidFill>
                  <a:schemeClr val="tx1"/>
                </a:solidFill>
                <a:effectLst/>
                <a:uLnTx/>
                <a:uFillTx/>
                <a:latin typeface="+mn-lt"/>
                <a:ea typeface="+mn-ea"/>
                <a:cs typeface="+mn-cs"/>
              </a:rPr>
              <a:t>."</a:t>
            </a:r>
            <a:endParaRPr kumimoji="0" lang="en-GB" sz="1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1" u="none" strike="noStrike" kern="1200" cap="none" spc="0" normalizeH="0" baseline="0" noProof="0" dirty="0">
                <a:ln>
                  <a:noFill/>
                </a:ln>
                <a:solidFill>
                  <a:schemeClr val="tx1"/>
                </a:solidFill>
                <a:effectLst/>
                <a:uLnTx/>
                <a:uFillTx/>
                <a:latin typeface="+mn-lt"/>
                <a:ea typeface="+mn-ea"/>
                <a:cs typeface="+mn-cs"/>
              </a:rPr>
              <a:t>"Parents and carers are very positive about their children’s experiences and describe the school as a place where children thrive</a:t>
            </a:r>
            <a:r>
              <a:rPr kumimoji="0" lang="en-GB" sz="1800" b="0" i="1"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GB"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9460" name="Picture 2" descr="http://www.thelifecloud.net/API/Attachment?id=M2IxMDI3YTctNTZmNi00YTBkLWFiNzgtYTg5NTAwZjhhOWRjfDgzZGQ0ZGNkLTIzOGYtNDZlOS1iNjZjLWExMmMwMGE4OWRhOA=="/>
          <p:cNvPicPr>
            <a:picLocks noChangeAspect="1"/>
          </p:cNvPicPr>
          <p:nvPr/>
        </p:nvPicPr>
        <p:blipFill>
          <a:blip r:embed="rId2"/>
          <a:stretch>
            <a:fillRect/>
          </a:stretch>
        </p:blipFill>
        <p:spPr>
          <a:xfrm>
            <a:off x="7504430" y="175260"/>
            <a:ext cx="1003935" cy="1021715"/>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ln/>
        </p:spPr>
        <p:txBody>
          <a:bodyPr vert="horz" wrap="square" lIns="91440" tIns="45720" rIns="91440" bIns="45720" anchor="ctr" anchorCtr="0"/>
          <a:lstStyle/>
          <a:p>
            <a:pPr eaLnBrk="1" hangingPunct="1"/>
            <a:r>
              <a:rPr lang="en-GB" altLang="en-US" sz="3600" b="1" dirty="0">
                <a:cs typeface="Arial" panose="020B0604020202020204" pitchFamily="34" charset="0"/>
              </a:rPr>
              <a:t>Governors</a:t>
            </a:r>
            <a:r>
              <a:rPr lang="en-GB" altLang="en-US" b="1" dirty="0">
                <a:cs typeface="Arial" panose="020B0604020202020204" pitchFamily="34" charset="0"/>
              </a:rPr>
              <a:t> </a:t>
            </a:r>
            <a:endParaRPr lang="en-GB" altLang="en-US" b="1" dirty="0">
              <a:ea typeface="Arial" panose="020B0604020202020204" pitchFamily="34" charset="0"/>
            </a:endParaRPr>
          </a:p>
        </p:txBody>
      </p:sp>
      <p:sp>
        <p:nvSpPr>
          <p:cNvPr id="5123" name="Text Placeholder 3"/>
          <p:cNvSpPr>
            <a:spLocks noGrp="1"/>
          </p:cNvSpPr>
          <p:nvPr>
            <p:ph type="body" sz="half" idx="2"/>
          </p:nvPr>
        </p:nvSpPr>
        <p:spPr>
          <a:xfrm>
            <a:off x="684530" y="1735455"/>
            <a:ext cx="7712075" cy="4789805"/>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GB" sz="1800" b="0" i="0" u="none" strike="noStrike" kern="1200" cap="none" spc="0" normalizeH="0" baseline="0" noProof="0" dirty="0" smtClean="0">
                <a:ln>
                  <a:noFill/>
                </a:ln>
                <a:solidFill>
                  <a:schemeClr val="tx1"/>
                </a:solidFill>
                <a:effectLst/>
                <a:uLnTx/>
                <a:uFillTx/>
                <a:latin typeface="+mn-lt"/>
                <a:ea typeface="+mn-ea"/>
                <a:cs typeface="+mn-cs"/>
              </a:rPr>
              <a:t>Governors </a:t>
            </a:r>
            <a:r>
              <a:rPr kumimoji="0" lang="en-GB" sz="1800" b="0" i="0" u="none" strike="noStrike" kern="1200" cap="none" spc="0" normalizeH="0" baseline="0" noProof="0" dirty="0">
                <a:ln>
                  <a:noFill/>
                </a:ln>
                <a:solidFill>
                  <a:schemeClr val="tx1"/>
                </a:solidFill>
                <a:effectLst/>
                <a:uLnTx/>
                <a:uFillTx/>
                <a:latin typeface="+mn-lt"/>
                <a:ea typeface="+mn-ea"/>
                <a:cs typeface="+mn-cs"/>
              </a:rPr>
              <a:t>are a team of volunteers who are elected to sit on the Schools Governing Board.  Our Governors come from different backgrounds bringing a variety of skills and knowledge.  </a:t>
            </a:r>
            <a:endParaRPr kumimoji="0" lang="en-GB"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en-GB" sz="1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GB" sz="1800" b="0" i="0" u="none" strike="noStrike" kern="1200" cap="none" spc="0" normalizeH="0" baseline="0" noProof="0" dirty="0" smtClean="0">
                <a:ln>
                  <a:noFill/>
                </a:ln>
                <a:solidFill>
                  <a:schemeClr val="tx1"/>
                </a:solidFill>
                <a:effectLst/>
                <a:uLnTx/>
                <a:uFillTx/>
                <a:latin typeface="+mn-lt"/>
                <a:ea typeface="+mn-ea"/>
                <a:cs typeface="+mn-cs"/>
              </a:rPr>
              <a:t>Our </a:t>
            </a:r>
            <a:r>
              <a:rPr kumimoji="0" lang="en-GB" sz="1800" b="0" i="0" u="none" strike="noStrike" kern="1200" cap="none" spc="0" normalizeH="0" baseline="0" noProof="0" dirty="0">
                <a:ln>
                  <a:noFill/>
                </a:ln>
                <a:solidFill>
                  <a:schemeClr val="tx1"/>
                </a:solidFill>
                <a:effectLst/>
                <a:uLnTx/>
                <a:uFillTx/>
                <a:latin typeface="+mn-lt"/>
                <a:ea typeface="+mn-ea"/>
                <a:cs typeface="+mn-cs"/>
              </a:rPr>
              <a:t> 3 core functions are</a:t>
            </a:r>
            <a:r>
              <a:rPr kumimoji="0" lang="en-GB" sz="1800" b="0" i="0" u="none" strike="noStrike" kern="1200" cap="none" spc="0" normalizeH="0" baseline="0" noProof="0" dirty="0" smtClean="0">
                <a:ln>
                  <a:noFill/>
                </a:ln>
                <a:solidFill>
                  <a:schemeClr val="tx1"/>
                </a:solidFill>
                <a:effectLst/>
                <a:uLnTx/>
                <a:uFillTx/>
                <a:latin typeface="+mn-lt"/>
                <a:ea typeface="+mn-ea"/>
                <a:cs typeface="+mn-cs"/>
              </a:rPr>
              <a:t>:</a:t>
            </a: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en-GB" sz="1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0" u="none" strike="noStrike" kern="1200" cap="none" spc="0" normalizeH="0" baseline="0" noProof="0" dirty="0">
                <a:ln>
                  <a:noFill/>
                </a:ln>
                <a:solidFill>
                  <a:schemeClr val="tx1"/>
                </a:solidFill>
                <a:effectLst/>
                <a:uLnTx/>
                <a:uFillTx/>
                <a:latin typeface="+mn-lt"/>
                <a:ea typeface="+mn-ea"/>
                <a:cs typeface="+mn-cs"/>
              </a:rPr>
              <a:t>Ensuring clarity of vision, ethos and strategic direction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0" u="none" strike="noStrike" kern="1200" cap="none" spc="0" normalizeH="0" baseline="0" noProof="0" dirty="0">
                <a:ln>
                  <a:noFill/>
                </a:ln>
                <a:solidFill>
                  <a:schemeClr val="tx1"/>
                </a:solidFill>
                <a:effectLst/>
                <a:uLnTx/>
                <a:uFillTx/>
                <a:latin typeface="+mn-lt"/>
                <a:ea typeface="+mn-ea"/>
                <a:cs typeface="+mn-cs"/>
              </a:rPr>
              <a:t>Holding the executive leaders to account for educational performance of the school and the pupils.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GB" sz="1800" b="0" i="0" u="none" strike="noStrike" kern="1200" cap="none" spc="0" normalizeH="0" baseline="0" noProof="0" dirty="0">
                <a:ln>
                  <a:noFill/>
                </a:ln>
                <a:solidFill>
                  <a:schemeClr val="tx1"/>
                </a:solidFill>
                <a:effectLst/>
                <a:uLnTx/>
                <a:uFillTx/>
                <a:latin typeface="+mn-lt"/>
                <a:ea typeface="+mn-ea"/>
                <a:cs typeface="+mn-cs"/>
              </a:rPr>
              <a:t>Overseeing  the financial performance making sure money is well spent.   </a:t>
            </a: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en-GB" sz="1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defRPr/>
            </a:pPr>
            <a:endParaRPr kumimoji="0" lang="en-GB" altLang="en-US" sz="16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p:txBody>
      </p:sp>
      <p:pic>
        <p:nvPicPr>
          <p:cNvPr id="5124" name="Picture 2" descr="http://www.thelifecloud.net/API/Attachment?id=M2IxMDI3YTctNTZmNi00YTBkLWFiNzgtYTg5NTAwZjhhOWRjfDgzZGQ0ZGNkLTIzOGYtNDZlOS1iNjZjLWExMmMwMGE4OWRhOA=="/>
          <p:cNvPicPr>
            <a:picLocks noGrp="1" noChangeAspect="1"/>
          </p:cNvPicPr>
          <p:nvPr>
            <p:ph sz="half" idx="1"/>
          </p:nvPr>
        </p:nvPicPr>
        <p:blipFill>
          <a:blip r:embed="rId2"/>
          <a:srcRect/>
          <a:stretch>
            <a:fillRect/>
          </a:stretch>
        </p:blipFill>
        <p:spPr>
          <a:xfrm>
            <a:off x="7164388" y="265113"/>
            <a:ext cx="1133475" cy="1152525"/>
          </a:xfrm>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ln/>
        </p:spPr>
        <p:txBody>
          <a:bodyPr vert="horz" wrap="square" lIns="91440" tIns="45720" rIns="91440" bIns="45720" anchor="ctr" anchorCtr="0"/>
          <a:lstStyle/>
          <a:p>
            <a:pPr eaLnBrk="1" hangingPunct="1"/>
            <a:r>
              <a:rPr lang="en-GB" altLang="en-US" sz="3600" b="1" dirty="0"/>
              <a:t>Inclusion </a:t>
            </a:r>
          </a:p>
        </p:txBody>
      </p:sp>
      <p:sp>
        <p:nvSpPr>
          <p:cNvPr id="6147" name="Content Placeholder 2"/>
          <p:cNvSpPr>
            <a:spLocks noGrp="1"/>
          </p:cNvSpPr>
          <p:nvPr>
            <p:ph sz="half" idx="1"/>
          </p:nvPr>
        </p:nvSpPr>
        <p:spPr>
          <a:xfrm>
            <a:off x="611188" y="1600200"/>
            <a:ext cx="7921625" cy="4852988"/>
          </a:xfrm>
          <a:ln/>
        </p:spPr>
        <p:txBody>
          <a:bodyPr vert="horz" wrap="square" lIns="91440" tIns="45720" rIns="91440" bIns="45720" anchor="t" anchorCtr="0"/>
          <a:lstStyle/>
          <a:p>
            <a:pPr marL="0" indent="0" eaLnBrk="1" hangingPunct="1">
              <a:buClrTx/>
              <a:buSzTx/>
              <a:buFontTx/>
              <a:buNone/>
            </a:pPr>
            <a:r>
              <a:rPr lang="en-GB" altLang="en-US" sz="2400" b="1" dirty="0">
                <a:cs typeface="Arial" panose="020B0604020202020204" pitchFamily="34" charset="0"/>
              </a:rPr>
              <a:t>Kathryn Dewey – Inclusion Manager </a:t>
            </a:r>
          </a:p>
          <a:p>
            <a:pPr marL="0" indent="0" eaLnBrk="1" hangingPunct="1">
              <a:buClrTx/>
              <a:buSzTx/>
              <a:buFontTx/>
              <a:buNone/>
            </a:pPr>
            <a:r>
              <a:rPr lang="en-GB" altLang="en-US" sz="1800" dirty="0">
                <a:cs typeface="Arial" panose="020B0604020202020204" pitchFamily="34" charset="0"/>
              </a:rPr>
              <a:t>At the Gorse Ride Schools we believe that children learn best </a:t>
            </a:r>
            <a:br>
              <a:rPr lang="en-GB" altLang="en-US" sz="1800" dirty="0">
                <a:cs typeface="Arial" panose="020B0604020202020204" pitchFamily="34" charset="0"/>
              </a:rPr>
            </a:br>
            <a:r>
              <a:rPr lang="en-GB" altLang="en-US" sz="1800" dirty="0">
                <a:cs typeface="Arial" panose="020B0604020202020204" pitchFamily="34" charset="0"/>
              </a:rPr>
              <a:t>when they feel happy, motivated and safe. We are committed </a:t>
            </a:r>
            <a:br>
              <a:rPr lang="en-GB" altLang="en-US" sz="1800" dirty="0">
                <a:cs typeface="Arial" panose="020B0604020202020204" pitchFamily="34" charset="0"/>
              </a:rPr>
            </a:br>
            <a:r>
              <a:rPr lang="en-GB" altLang="en-US" sz="1800" dirty="0">
                <a:cs typeface="Arial" panose="020B0604020202020204" pitchFamily="34" charset="0"/>
              </a:rPr>
              <a:t>to ensuring that all children receive the highest quality </a:t>
            </a:r>
            <a:br>
              <a:rPr lang="en-GB" altLang="en-US" sz="1800" dirty="0">
                <a:cs typeface="Arial" panose="020B0604020202020204" pitchFamily="34" charset="0"/>
              </a:rPr>
            </a:br>
            <a:r>
              <a:rPr lang="en-GB" altLang="en-US" sz="1800" dirty="0">
                <a:cs typeface="Arial" panose="020B0604020202020204" pitchFamily="34" charset="0"/>
              </a:rPr>
              <a:t>education and care, including those identified with special </a:t>
            </a:r>
            <a:br>
              <a:rPr lang="en-GB" altLang="en-US" sz="1800" dirty="0">
                <a:cs typeface="Arial" panose="020B0604020202020204" pitchFamily="34" charset="0"/>
              </a:rPr>
            </a:br>
            <a:r>
              <a:rPr lang="en-GB" altLang="en-US" sz="1800" dirty="0">
                <a:cs typeface="Arial" panose="020B0604020202020204" pitchFamily="34" charset="0"/>
              </a:rPr>
              <a:t>educational needs (SEND). We pride ourselves on </a:t>
            </a:r>
            <a:br>
              <a:rPr lang="en-GB" altLang="en-US" sz="1800" dirty="0">
                <a:cs typeface="Arial" panose="020B0604020202020204" pitchFamily="34" charset="0"/>
              </a:rPr>
            </a:br>
            <a:r>
              <a:rPr lang="en-GB" altLang="en-US" sz="1800" dirty="0">
                <a:cs typeface="Arial" panose="020B0604020202020204" pitchFamily="34" charset="0"/>
              </a:rPr>
              <a:t>celebrating our children's diverse needs and tailoring their </a:t>
            </a:r>
            <a:br>
              <a:rPr lang="en-GB" altLang="en-US" sz="1800" dirty="0">
                <a:cs typeface="Arial" panose="020B0604020202020204" pitchFamily="34" charset="0"/>
              </a:rPr>
            </a:br>
            <a:r>
              <a:rPr lang="en-GB" altLang="en-US" sz="1800" dirty="0">
                <a:cs typeface="Arial" panose="020B0604020202020204" pitchFamily="34" charset="0"/>
              </a:rPr>
              <a:t>learning experiences to ensure that these needs are met. </a:t>
            </a:r>
          </a:p>
          <a:p>
            <a:pPr marL="0" indent="0" eaLnBrk="1" hangingPunct="1">
              <a:buClrTx/>
              <a:buSzTx/>
              <a:buFontTx/>
              <a:buNone/>
            </a:pPr>
            <a:endParaRPr lang="en-GB" altLang="en-US" sz="1800" dirty="0">
              <a:cs typeface="Arial" panose="020B0604020202020204" pitchFamily="34" charset="0"/>
            </a:endParaRPr>
          </a:p>
          <a:p>
            <a:pPr marL="0" indent="0" eaLnBrk="1" hangingPunct="1">
              <a:buClrTx/>
              <a:buSzTx/>
              <a:buFontTx/>
              <a:buNone/>
            </a:pPr>
            <a:r>
              <a:rPr lang="en-GB" altLang="en-US" sz="1800" dirty="0">
                <a:cs typeface="Arial" panose="020B0604020202020204" pitchFamily="34" charset="0"/>
              </a:rPr>
              <a:t>If you have concerns about your child’s development or have had other agencies such as speech and language therapist or a referral to CAMHs please let us know so that we can work in partnership to support your child’s needs – please email: </a:t>
            </a:r>
            <a:r>
              <a:rPr lang="en-GB" altLang="en-US" sz="1800" dirty="0">
                <a:cs typeface="Arial" panose="020B0604020202020204" pitchFamily="34" charset="0"/>
                <a:hlinkClick r:id="rId2"/>
              </a:rPr>
              <a:t>admin@gorseride-inf.Wokingham.sch.uk</a:t>
            </a:r>
            <a:r>
              <a:rPr lang="en-GB" altLang="en-US" sz="1800" dirty="0">
                <a:cs typeface="Arial" panose="020B0604020202020204" pitchFamily="34" charset="0"/>
              </a:rPr>
              <a:t> making the email clear that it is for the attention of Kathryn Dewey.  </a:t>
            </a:r>
          </a:p>
          <a:p>
            <a:pPr marL="0" indent="0" eaLnBrk="1" hangingPunct="1">
              <a:buClrTx/>
              <a:buSzTx/>
              <a:buFontTx/>
              <a:buNone/>
            </a:pPr>
            <a:endParaRPr lang="en-GB" altLang="en-US" sz="2000" dirty="0"/>
          </a:p>
        </p:txBody>
      </p:sp>
      <p:pic>
        <p:nvPicPr>
          <p:cNvPr id="6148" name="Picture 2" descr="http://www.thelifecloud.net/API/Attachment?id=M2IxMDI3YTctNTZmNi00YTBkLWFiNzgtYTg5NTAwZjhhOWRjfDgzZGQ0ZGNkLTIzOGYtNDZlOS1iNjZjLWExMmMwMGE4OWRhOA=="/>
          <p:cNvPicPr>
            <a:picLocks noChangeAspect="1"/>
          </p:cNvPicPr>
          <p:nvPr/>
        </p:nvPicPr>
        <p:blipFill>
          <a:blip r:embed="rId3"/>
          <a:stretch>
            <a:fillRect/>
          </a:stretch>
        </p:blipFill>
        <p:spPr>
          <a:xfrm>
            <a:off x="7415213" y="92075"/>
            <a:ext cx="1133475" cy="1152525"/>
          </a:xfrm>
          <a:prstGeom prst="rect">
            <a:avLst/>
          </a:prstGeom>
          <a:noFill/>
          <a:ln w="9525">
            <a:noFill/>
          </a:ln>
        </p:spPr>
      </p:pic>
      <p:pic>
        <p:nvPicPr>
          <p:cNvPr id="6149" name="Picture 10"/>
          <p:cNvPicPr>
            <a:picLocks noChangeAspect="1"/>
          </p:cNvPicPr>
          <p:nvPr/>
        </p:nvPicPr>
        <p:blipFill>
          <a:blip r:embed="rId4"/>
          <a:stretch>
            <a:fillRect/>
          </a:stretch>
        </p:blipFill>
        <p:spPr>
          <a:xfrm>
            <a:off x="7091998" y="2205038"/>
            <a:ext cx="1263650" cy="1728787"/>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sz="half" idx="1"/>
          </p:nvPr>
        </p:nvSpPr>
        <p:spPr>
          <a:xfrm>
            <a:off x="611188" y="1441450"/>
            <a:ext cx="7831137" cy="4651375"/>
          </a:xfrm>
          <a:ln/>
        </p:spPr>
        <p:txBody>
          <a:bodyPr vert="horz" wrap="square" lIns="91440" tIns="45720" rIns="91440" bIns="45720" anchor="t" anchorCtr="0"/>
          <a:lstStyle/>
          <a:p>
            <a:pPr marL="0" indent="0" eaLnBrk="1" hangingPunct="1">
              <a:buClrTx/>
              <a:buSzTx/>
              <a:buFontTx/>
              <a:buNone/>
            </a:pPr>
            <a:r>
              <a:rPr lang="en-GB" altLang="en-US" sz="1800" dirty="0"/>
              <a:t>We are very lucky to have a wonderful Gorse Ride Schools P.T.A. which is a charity run by a committee of volunteers made up of parents and staff. Together, they have raised significant funds for our school and helped buy key resources which benefit all our children. If you are a parent/carer of a child at the school, or you work for the school, you are automatically a member of the P.T.A. </a:t>
            </a:r>
          </a:p>
          <a:p>
            <a:pPr marL="0" indent="0" eaLnBrk="1" hangingPunct="1">
              <a:buClrTx/>
              <a:buSzTx/>
              <a:buFontTx/>
              <a:buNone/>
            </a:pPr>
            <a:r>
              <a:rPr sz="1800" b="1" dirty="0"/>
              <a:t>This year’s summer fayre is </a:t>
            </a:r>
            <a:r>
              <a:rPr lang="en-US" sz="1800" b="1" dirty="0" smtClean="0"/>
              <a:t>15</a:t>
            </a:r>
            <a:r>
              <a:rPr sz="1800" b="1" baseline="30000" dirty="0" smtClean="0"/>
              <a:t>th</a:t>
            </a:r>
            <a:r>
              <a:rPr sz="1800" b="1" dirty="0" smtClean="0"/>
              <a:t> </a:t>
            </a:r>
            <a:r>
              <a:rPr sz="1800" b="1" dirty="0"/>
              <a:t>June from 11am to 2pm so please come along</a:t>
            </a:r>
            <a:r>
              <a:rPr lang="en-GB" sz="1800" b="1" dirty="0"/>
              <a:t>.</a:t>
            </a:r>
            <a:r>
              <a:rPr sz="1800" b="1" dirty="0"/>
              <a:t> </a:t>
            </a:r>
          </a:p>
          <a:p>
            <a:pPr marL="0" indent="0" eaLnBrk="1" hangingPunct="1">
              <a:buClrTx/>
              <a:buSzTx/>
              <a:buFontTx/>
              <a:buNone/>
            </a:pPr>
            <a:endParaRPr lang="en-GB" altLang="en-US" sz="1800" dirty="0"/>
          </a:p>
          <a:p>
            <a:pPr marL="0" indent="0" eaLnBrk="1" hangingPunct="1">
              <a:buClrTx/>
              <a:buSzTx/>
              <a:buFontTx/>
              <a:buNone/>
            </a:pPr>
            <a:r>
              <a:rPr lang="en-GB" altLang="en-US" sz="1800" dirty="0"/>
              <a:t>                           The P.T.A organises a range of events;</a:t>
            </a:r>
          </a:p>
          <a:p>
            <a:pPr marL="0" indent="0" eaLnBrk="1" hangingPunct="1">
              <a:buClrTx/>
              <a:buSzTx/>
              <a:buFontTx/>
              <a:buNone/>
            </a:pPr>
            <a:endParaRPr lang="en-GB" altLang="en-US" sz="1800" dirty="0"/>
          </a:p>
          <a:p>
            <a:pPr marL="0" indent="0" eaLnBrk="1" hangingPunct="1">
              <a:buClrTx/>
              <a:buSzTx/>
              <a:buFontTx/>
              <a:buNone/>
            </a:pPr>
            <a:endParaRPr lang="en-GB" altLang="en-US" sz="1800" dirty="0"/>
          </a:p>
          <a:p>
            <a:pPr marL="0" indent="0" eaLnBrk="1" hangingPunct="1">
              <a:buClrTx/>
              <a:buSzTx/>
              <a:buFontTx/>
              <a:buNone/>
            </a:pPr>
            <a:endParaRPr lang="en-GB" altLang="en-US" sz="1800" dirty="0"/>
          </a:p>
          <a:p>
            <a:pPr marL="0" indent="0" eaLnBrk="1" hangingPunct="1">
              <a:buClrTx/>
              <a:buSzTx/>
              <a:buFontTx/>
              <a:buNone/>
            </a:pPr>
            <a:endParaRPr lang="en-GB" altLang="en-US" sz="1800" dirty="0"/>
          </a:p>
          <a:p>
            <a:pPr marL="0" indent="0" eaLnBrk="1" hangingPunct="1">
              <a:buClrTx/>
              <a:buSzTx/>
              <a:buFontTx/>
              <a:buNone/>
            </a:pPr>
            <a:endParaRPr lang="en-GB" altLang="en-US" sz="1800" dirty="0"/>
          </a:p>
        </p:txBody>
      </p:sp>
      <p:graphicFrame>
        <p:nvGraphicFramePr>
          <p:cNvPr id="7" name="Table 6"/>
          <p:cNvGraphicFramePr>
            <a:graphicFrameLocks noGrp="1"/>
          </p:cNvGraphicFramePr>
          <p:nvPr>
            <p:extLst>
              <p:ext uri="{D42A27DB-BD31-4B8C-83A1-F6EECF244321}">
                <p14:modId xmlns:p14="http://schemas.microsoft.com/office/powerpoint/2010/main" val="3029838816"/>
              </p:ext>
            </p:extLst>
          </p:nvPr>
        </p:nvGraphicFramePr>
        <p:xfrm>
          <a:off x="611188" y="4724400"/>
          <a:ext cx="7758942" cy="1645990"/>
        </p:xfrm>
        <a:graphic>
          <a:graphicData uri="http://schemas.openxmlformats.org/drawingml/2006/table">
            <a:tbl>
              <a:tblPr/>
              <a:tblGrid>
                <a:gridCol w="4206822">
                  <a:extLst>
                    <a:ext uri="{9D8B030D-6E8A-4147-A177-3AD203B41FA5}">
                      <a16:colId xmlns:a16="http://schemas.microsoft.com/office/drawing/2014/main" val="20000"/>
                    </a:ext>
                  </a:extLst>
                </a:gridCol>
                <a:gridCol w="3552120">
                  <a:extLst>
                    <a:ext uri="{9D8B030D-6E8A-4147-A177-3AD203B41FA5}">
                      <a16:colId xmlns:a16="http://schemas.microsoft.com/office/drawing/2014/main" val="20001"/>
                    </a:ext>
                  </a:extLst>
                </a:gridCol>
              </a:tblGrid>
              <a:tr h="548663">
                <a:tc>
                  <a:txBody>
                    <a:bodyPr/>
                    <a:lstStyle/>
                    <a:p>
                      <a:pPr algn="ctr" fontAlgn="t"/>
                      <a:r>
                        <a:rPr lang="en-GB" sz="1800" dirty="0" smtClean="0">
                          <a:effectLst/>
                        </a:rPr>
                        <a:t>Christmas </a:t>
                      </a:r>
                      <a:r>
                        <a:rPr lang="en-GB" sz="1800" dirty="0">
                          <a:effectLst/>
                        </a:rPr>
                        <a:t>&amp; Summer Fayres</a:t>
                      </a:r>
                    </a:p>
                  </a:txBody>
                  <a:tcPr marL="68574" marR="68574" marT="0" marB="0">
                    <a:lnL>
                      <a:noFill/>
                    </a:lnL>
                    <a:lnR>
                      <a:noFill/>
                    </a:lnR>
                    <a:lnT>
                      <a:noFill/>
                    </a:lnT>
                    <a:lnB>
                      <a:noFill/>
                    </a:lnB>
                  </a:tcPr>
                </a:tc>
                <a:tc>
                  <a:txBody>
                    <a:bodyPr/>
                    <a:lstStyle/>
                    <a:p>
                      <a:pPr algn="ctr" fontAlgn="t"/>
                      <a:r>
                        <a:rPr lang="en-GB" sz="1800">
                          <a:effectLst/>
                        </a:rPr>
                        <a:t>Infant &amp; Junior School Discos</a:t>
                      </a:r>
                    </a:p>
                  </a:txBody>
                  <a:tcPr marL="68574" marR="68574" marT="0" marB="0">
                    <a:lnL>
                      <a:noFill/>
                    </a:lnL>
                    <a:lnR>
                      <a:noFill/>
                    </a:lnR>
                    <a:lnT>
                      <a:noFill/>
                    </a:lnT>
                    <a:lnB>
                      <a:noFill/>
                    </a:lnB>
                  </a:tcPr>
                </a:tc>
                <a:extLst>
                  <a:ext uri="{0D108BD9-81ED-4DB2-BD59-A6C34878D82A}">
                    <a16:rowId xmlns:a16="http://schemas.microsoft.com/office/drawing/2014/main" val="10000"/>
                  </a:ext>
                </a:extLst>
              </a:tr>
              <a:tr h="274332">
                <a:tc>
                  <a:txBody>
                    <a:bodyPr/>
                    <a:lstStyle/>
                    <a:p>
                      <a:pPr algn="ctr" fontAlgn="t"/>
                      <a:r>
                        <a:rPr lang="en-GB" sz="1800" dirty="0">
                          <a:effectLst/>
                        </a:rPr>
                        <a:t>Quiz Night</a:t>
                      </a:r>
                    </a:p>
                  </a:txBody>
                  <a:tcPr marL="68574" marR="68574" marT="0" marB="0">
                    <a:lnL>
                      <a:noFill/>
                    </a:lnL>
                    <a:lnR>
                      <a:noFill/>
                    </a:lnR>
                    <a:lnT>
                      <a:noFill/>
                    </a:lnT>
                    <a:lnB>
                      <a:noFill/>
                    </a:lnB>
                  </a:tcPr>
                </a:tc>
                <a:tc>
                  <a:txBody>
                    <a:bodyPr/>
                    <a:lstStyle/>
                    <a:p>
                      <a:pPr algn="ctr" fontAlgn="t"/>
                      <a:endParaRPr lang="en-GB" sz="1800" dirty="0">
                        <a:effectLst/>
                      </a:endParaRPr>
                    </a:p>
                  </a:txBody>
                  <a:tcPr marL="68574" marR="68574" marT="0" marB="0">
                    <a:lnL>
                      <a:noFill/>
                    </a:lnL>
                    <a:lnR>
                      <a:noFill/>
                    </a:lnR>
                    <a:lnT>
                      <a:noFill/>
                    </a:lnT>
                    <a:lnB>
                      <a:noFill/>
                    </a:lnB>
                  </a:tcPr>
                </a:tc>
                <a:extLst>
                  <a:ext uri="{0D108BD9-81ED-4DB2-BD59-A6C34878D82A}">
                    <a16:rowId xmlns:a16="http://schemas.microsoft.com/office/drawing/2014/main" val="10001"/>
                  </a:ext>
                </a:extLst>
              </a:tr>
              <a:tr h="274332">
                <a:tc>
                  <a:txBody>
                    <a:bodyPr/>
                    <a:lstStyle/>
                    <a:p>
                      <a:pPr algn="ctr" fontAlgn="t"/>
                      <a:r>
                        <a:rPr lang="en-US" sz="1800" dirty="0" smtClean="0">
                          <a:effectLst/>
                        </a:rPr>
                        <a:t>Family</a:t>
                      </a:r>
                      <a:r>
                        <a:rPr lang="en-US" sz="1800" baseline="0" dirty="0" smtClean="0">
                          <a:effectLst/>
                        </a:rPr>
                        <a:t> Bingo</a:t>
                      </a:r>
                      <a:endParaRPr lang="en-GB" sz="1800" dirty="0">
                        <a:effectLst/>
                      </a:endParaRPr>
                    </a:p>
                  </a:txBody>
                  <a:tcPr marL="68574" marR="68574" marT="0" marB="0">
                    <a:lnL>
                      <a:noFill/>
                    </a:lnL>
                    <a:lnR>
                      <a:noFill/>
                    </a:lnR>
                    <a:lnT>
                      <a:noFill/>
                    </a:lnT>
                    <a:lnB>
                      <a:noFill/>
                    </a:lnB>
                  </a:tcPr>
                </a:tc>
                <a:tc>
                  <a:txBody>
                    <a:bodyPr/>
                    <a:lstStyle/>
                    <a:p>
                      <a:pPr algn="ctr" fontAlgn="t"/>
                      <a:r>
                        <a:rPr lang="en-GB" sz="1800">
                          <a:effectLst/>
                        </a:rPr>
                        <a:t>Sponsored Bounce</a:t>
                      </a:r>
                    </a:p>
                  </a:txBody>
                  <a:tcPr marL="68574" marR="68574" marT="0" marB="0">
                    <a:lnL>
                      <a:noFill/>
                    </a:lnL>
                    <a:lnR>
                      <a:noFill/>
                    </a:lnR>
                    <a:lnT>
                      <a:noFill/>
                    </a:lnT>
                    <a:lnB>
                      <a:noFill/>
                    </a:lnB>
                  </a:tcPr>
                </a:tc>
                <a:extLst>
                  <a:ext uri="{0D108BD9-81ED-4DB2-BD59-A6C34878D82A}">
                    <a16:rowId xmlns:a16="http://schemas.microsoft.com/office/drawing/2014/main" val="10002"/>
                  </a:ext>
                </a:extLst>
              </a:tr>
              <a:tr h="548663">
                <a:tc>
                  <a:txBody>
                    <a:bodyPr/>
                    <a:lstStyle/>
                    <a:p>
                      <a:pPr algn="ctr" fontAlgn="t"/>
                      <a:r>
                        <a:rPr lang="en-GB" sz="1800" dirty="0">
                          <a:effectLst/>
                        </a:rPr>
                        <a:t>Second-hand Uniform Sales</a:t>
                      </a:r>
                    </a:p>
                  </a:txBody>
                  <a:tcPr marL="68574" marR="68574" marT="0" marB="0">
                    <a:lnL>
                      <a:noFill/>
                    </a:lnL>
                    <a:lnR>
                      <a:noFill/>
                    </a:lnR>
                    <a:lnT>
                      <a:noFill/>
                    </a:lnT>
                    <a:lnB>
                      <a:noFill/>
                    </a:lnB>
                  </a:tcPr>
                </a:tc>
                <a:tc>
                  <a:txBody>
                    <a:bodyPr/>
                    <a:lstStyle/>
                    <a:p>
                      <a:pPr algn="ctr" fontAlgn="t"/>
                      <a:r>
                        <a:rPr lang="en-GB" sz="1800" dirty="0">
                          <a:effectLst/>
                        </a:rPr>
                        <a:t>Second-hand Book </a:t>
                      </a:r>
                      <a:r>
                        <a:rPr lang="en-GB" sz="1800" dirty="0" smtClean="0">
                          <a:effectLst/>
                        </a:rPr>
                        <a:t>Sale</a:t>
                      </a:r>
                    </a:p>
                    <a:p>
                      <a:pPr algn="l" fontAlgn="t"/>
                      <a:endParaRPr lang="en-GB" sz="1800" dirty="0" smtClean="0">
                        <a:effectLst/>
                      </a:endParaRPr>
                    </a:p>
                  </a:txBody>
                  <a:tcPr marL="68574" marR="68574" marT="0" marB="0">
                    <a:lnL>
                      <a:noFill/>
                    </a:lnL>
                    <a:lnR>
                      <a:noFill/>
                    </a:lnR>
                    <a:lnT>
                      <a:noFill/>
                    </a:lnT>
                    <a:lnB>
                      <a:noFill/>
                    </a:lnB>
                  </a:tcPr>
                </a:tc>
                <a:extLst>
                  <a:ext uri="{0D108BD9-81ED-4DB2-BD59-A6C34878D82A}">
                    <a16:rowId xmlns:a16="http://schemas.microsoft.com/office/drawing/2014/main" val="10003"/>
                  </a:ext>
                </a:extLst>
              </a:tr>
            </a:tbl>
          </a:graphicData>
        </a:graphic>
      </p:graphicFrame>
      <p:sp>
        <p:nvSpPr>
          <p:cNvPr id="7180" name="Title 8"/>
          <p:cNvSpPr>
            <a:spLocks noGrp="1"/>
          </p:cNvSpPr>
          <p:nvPr>
            <p:ph type="title"/>
          </p:nvPr>
        </p:nvSpPr>
        <p:spPr>
          <a:xfrm>
            <a:off x="827088" y="274638"/>
            <a:ext cx="7489825" cy="993775"/>
          </a:xfrm>
          <a:ln/>
        </p:spPr>
        <p:txBody>
          <a:bodyPr vert="horz" wrap="square" lIns="91440" tIns="45720" rIns="91440" bIns="45720" anchor="ctr" anchorCtr="0"/>
          <a:lstStyle/>
          <a:p>
            <a:pPr eaLnBrk="1" hangingPunct="1"/>
            <a:r>
              <a:rPr lang="en-GB" altLang="en-US" sz="3600" b="1" dirty="0"/>
              <a:t>PTA</a:t>
            </a:r>
          </a:p>
        </p:txBody>
      </p:sp>
      <p:pic>
        <p:nvPicPr>
          <p:cNvPr id="7181" name="Picture 4" descr="http://www.thelifecloud.net/API/Attachment?id=YzAwYzU0ZTAtZjFjYy00MzY4LWJhNmEtYTgwODAwYTJlZDdkfGFmMDViYjBmLTc5NTAtNDIyZS1hZTYzLWExYTQwMGZlYTE2OQ=="/>
          <p:cNvPicPr>
            <a:picLocks noChangeAspect="1"/>
          </p:cNvPicPr>
          <p:nvPr/>
        </p:nvPicPr>
        <p:blipFill>
          <a:blip r:embed="rId2"/>
          <a:stretch>
            <a:fillRect/>
          </a:stretch>
        </p:blipFill>
        <p:spPr>
          <a:xfrm>
            <a:off x="611188" y="193675"/>
            <a:ext cx="1223962" cy="1135063"/>
          </a:xfrm>
          <a:prstGeom prst="rect">
            <a:avLst/>
          </a:prstGeom>
          <a:noFill/>
          <a:ln w="9525">
            <a:noFill/>
          </a:ln>
        </p:spPr>
      </p:pic>
      <p:pic>
        <p:nvPicPr>
          <p:cNvPr id="7182" name="Picture 2" descr="http://www.thelifecloud.net/API/Attachment?id=M2IxMDI3YTctNTZmNi00YTBkLWFiNzgtYTg5NTAwZjhhOWRjfDgzZGQ0ZGNkLTIzOGYtNDZlOS1iNjZjLWExMmMwMGE4OWRhOA=="/>
          <p:cNvPicPr>
            <a:picLocks noChangeAspect="1"/>
          </p:cNvPicPr>
          <p:nvPr/>
        </p:nvPicPr>
        <p:blipFill>
          <a:blip r:embed="rId3"/>
          <a:stretch>
            <a:fillRect/>
          </a:stretch>
        </p:blipFill>
        <p:spPr>
          <a:xfrm>
            <a:off x="7308850" y="207963"/>
            <a:ext cx="1133475" cy="1152525"/>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ln/>
        </p:spPr>
        <p:txBody>
          <a:bodyPr vert="horz" wrap="square" lIns="91440" tIns="45720" rIns="91440" bIns="45720" anchor="ctr" anchorCtr="0"/>
          <a:lstStyle/>
          <a:p>
            <a:pPr eaLnBrk="1" hangingPunct="1"/>
            <a:r>
              <a:rPr lang="en-GB" altLang="en-US" sz="3600" b="1" dirty="0"/>
              <a:t>How can I help the PTA? </a:t>
            </a:r>
          </a:p>
        </p:txBody>
      </p:sp>
      <p:sp>
        <p:nvSpPr>
          <p:cNvPr id="8195" name="Content Placeholder 2"/>
          <p:cNvSpPr>
            <a:spLocks noGrp="1"/>
          </p:cNvSpPr>
          <p:nvPr>
            <p:ph sz="half" idx="1"/>
          </p:nvPr>
        </p:nvSpPr>
        <p:spPr>
          <a:xfrm>
            <a:off x="611188" y="1268413"/>
            <a:ext cx="7777163" cy="5113338"/>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Support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Attend an event, sponsor your child, buy a second-hand book or uniform. </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Volunteer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Gorse Ride Schools P.T.A. has a successful track record in raising significant funds for the school, but its success relies upon parents and staff volunteering their time to help.  It is fun and a great way to meet other parents across the schools.</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Shop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Fundraise from the comfort of your own home! </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Visit </a:t>
            </a: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https://www.easyfundraising.org.uk/causes/gorseridepta/</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follow the instructions and the P.T.A. will receive a donation from sales made with participating retailers. It doesn’t cost you anything! </a:t>
            </a: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Profit match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Do you work for an organisation that like to ‘give something back to the community’? Please enquire with your HR department about any Profit Match / Match Funding schemes they may run, and ask if Gorse Ride Schools P.T.A. could benefit.</a:t>
            </a:r>
          </a:p>
          <a:p>
            <a:pPr marL="0" marR="0" lvl="0" indent="0" algn="l" defTabSz="914400" rtl="0" eaLnBrk="1" fontAlgn="base" latinLnBrk="0" hangingPunct="1">
              <a:lnSpc>
                <a:spcPct val="100000"/>
              </a:lnSpc>
              <a:spcBef>
                <a:spcPct val="20000"/>
              </a:spcBef>
              <a:spcAft>
                <a:spcPct val="0"/>
              </a:spcAft>
              <a:buClrTx/>
              <a:buSzTx/>
              <a:buFontTx/>
              <a:buNone/>
              <a:defRPr/>
            </a:pPr>
            <a:endPar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If you can help please contact us on: gorseride_pta@hotmail.co.uk</a:t>
            </a: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GB" altLang="en-US"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8196" name="Picture 2" descr="http://www.thelifecloud.net/API/Attachment?id=M2IxMDI3YTctNTZmNi00YTBkLWFiNzgtYTg5NTAwZjhhOWRjfDgzZGQ0ZGNkLTIzOGYtNDZlOS1iNjZjLWExMmMwMGE4OWRhOA=="/>
          <p:cNvPicPr>
            <a:picLocks noChangeAspect="1"/>
          </p:cNvPicPr>
          <p:nvPr/>
        </p:nvPicPr>
        <p:blipFill>
          <a:blip r:embed="rId2"/>
          <a:stretch>
            <a:fillRect/>
          </a:stretch>
        </p:blipFill>
        <p:spPr>
          <a:xfrm>
            <a:off x="7400925" y="115888"/>
            <a:ext cx="1133475" cy="1152525"/>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11188" y="274638"/>
            <a:ext cx="7777162" cy="706437"/>
          </a:xfrm>
          <a:ln/>
        </p:spPr>
        <p:txBody>
          <a:bodyPr vert="horz" wrap="square" lIns="91440" tIns="45720" rIns="91440" bIns="45720" anchor="ctr" anchorCtr="0"/>
          <a:lstStyle/>
          <a:p>
            <a:pPr eaLnBrk="1" hangingPunct="1"/>
            <a:r>
              <a:rPr lang="en-GB" altLang="en-US" sz="3600" b="1" dirty="0">
                <a:cs typeface="Arial" panose="020B0604020202020204" pitchFamily="34" charset="0"/>
              </a:rPr>
              <a:t>Transition Arrangements </a:t>
            </a:r>
            <a:endParaRPr lang="en-GB" altLang="en-US" sz="3600" b="1" dirty="0">
              <a:ea typeface="Arial" panose="020B0604020202020204" pitchFamily="34" charset="0"/>
            </a:endParaRPr>
          </a:p>
        </p:txBody>
      </p:sp>
      <p:sp>
        <p:nvSpPr>
          <p:cNvPr id="8195" name="Content Placeholder 5"/>
          <p:cNvSpPr>
            <a:spLocks noGrp="1"/>
          </p:cNvSpPr>
          <p:nvPr>
            <p:ph sz="half" idx="1"/>
          </p:nvPr>
        </p:nvSpPr>
        <p:spPr>
          <a:xfrm>
            <a:off x="500063" y="1239838"/>
            <a:ext cx="8064500" cy="5314950"/>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School Website</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We have lots of information on our school website for parents – please take a look at: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hlinkClick r:id="rId3"/>
              </a:rPr>
              <a:t>www.gorserideschools.co.uk</a:t>
            </a:r>
            <a:endPar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defRPr/>
            </a:pPr>
            <a:endPar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Phone Calls: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Teachers will be in touch with your child’s previous setting via phone. If you need to speak to us before please contact;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hlinkClick r:id="rId4"/>
              </a:rPr>
              <a:t>admin@gorseride-inf.wokingham.sch.uk</a:t>
            </a:r>
            <a:endPar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defRPr/>
            </a:pPr>
            <a:endPar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Photo Booklet: </a:t>
            </a:r>
            <a:r>
              <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The children have a transition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booklet in their book bag packs which </a:t>
            </a:r>
            <a:r>
              <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incudes pictures of the classrooms,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school hall</a:t>
            </a:r>
            <a:r>
              <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 playground and teachers. </a:t>
            </a:r>
            <a:endPar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Home Visits: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The class teacher and teaching assistants will arrange a home visit for September. This will be a chance to meet the staff, ask questions and talk about your child’s likes, dislikes, strengths and experiences.  The home visits will be from 5</a:t>
            </a:r>
            <a:r>
              <a:rPr kumimoji="0" lang="en-GB" altLang="en-US" sz="1800" b="0" i="0" u="none" strike="noStrike" kern="1200" cap="none" spc="0" normalizeH="0" baseline="30000" noProof="0" dirty="0" smtClean="0">
                <a:ln>
                  <a:noFill/>
                </a:ln>
                <a:solidFill>
                  <a:schemeClr val="tx1"/>
                </a:solidFill>
                <a:effectLst/>
                <a:uLnTx/>
                <a:uFillTx/>
                <a:latin typeface="+mn-lt"/>
                <a:ea typeface="+mn-ea"/>
                <a:cs typeface="Arial" panose="020B0604020202020204" pitchFamily="34" charset="0"/>
              </a:rPr>
              <a:t>th</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to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10</a:t>
            </a:r>
            <a:r>
              <a:rPr kumimoji="0" lang="en-GB" altLang="en-US" sz="1800" b="0" i="0" u="none" strike="noStrike" kern="1200" cap="none" spc="0" normalizeH="0" baseline="30000" noProof="0" dirty="0" smtClean="0">
                <a:ln>
                  <a:noFill/>
                </a:ln>
                <a:solidFill>
                  <a:schemeClr val="tx1"/>
                </a:solidFill>
                <a:effectLst/>
                <a:uLnTx/>
                <a:uFillTx/>
                <a:latin typeface="+mn-lt"/>
                <a:ea typeface="+mn-ea"/>
                <a:cs typeface="Arial" panose="020B0604020202020204" pitchFamily="34" charset="0"/>
              </a:rPr>
              <a:t>th</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September</a:t>
            </a:r>
            <a:r>
              <a:rPr kumimoji="0" lang="en-GB" sz="18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1800" b="0" i="0" u="none" strike="noStrike" kern="1200" cap="none" spc="0" normalizeH="0" baseline="0" noProof="0" dirty="0">
                <a:ln>
                  <a:noFill/>
                </a:ln>
                <a:solidFill>
                  <a:schemeClr val="tx1"/>
                </a:solidFill>
                <a:effectLst/>
                <a:uLnTx/>
                <a:uFillTx/>
                <a:latin typeface="+mn-lt"/>
                <a:ea typeface="+mn-ea"/>
                <a:cs typeface="+mn-cs"/>
              </a:rPr>
              <a:t>therefore your child will not attend school during this time and </a:t>
            </a:r>
            <a:r>
              <a:rPr kumimoji="0" lang="en-GB" sz="1800" b="1" i="0" u="none" strike="noStrike" kern="1200" cap="none" spc="0" normalizeH="0" baseline="0" noProof="0" dirty="0">
                <a:ln>
                  <a:noFill/>
                </a:ln>
                <a:solidFill>
                  <a:schemeClr val="tx1"/>
                </a:solidFill>
                <a:effectLst/>
                <a:uLnTx/>
                <a:uFillTx/>
                <a:latin typeface="+mn-lt"/>
                <a:ea typeface="+mn-ea"/>
                <a:cs typeface="+mn-cs"/>
              </a:rPr>
              <a:t>start on </a:t>
            </a:r>
            <a:r>
              <a:rPr kumimoji="0" lang="en-GB" sz="1800" b="1" i="0" u="none" strike="noStrike" kern="1200" cap="none" spc="0" normalizeH="0" baseline="0" noProof="0" dirty="0" smtClean="0">
                <a:ln>
                  <a:noFill/>
                </a:ln>
                <a:solidFill>
                  <a:schemeClr val="tx1"/>
                </a:solidFill>
                <a:effectLst/>
                <a:uLnTx/>
                <a:uFillTx/>
                <a:latin typeface="+mn-lt"/>
                <a:ea typeface="+mn-ea"/>
                <a:cs typeface="+mn-cs"/>
              </a:rPr>
              <a:t>Wednesday </a:t>
            </a:r>
            <a:r>
              <a:rPr kumimoji="0" lang="en-GB" sz="1800" b="1" i="0" u="none" strike="noStrike" kern="1200" cap="none" spc="0" normalizeH="0" baseline="0" noProof="0" dirty="0" smtClean="0">
                <a:ln>
                  <a:noFill/>
                </a:ln>
                <a:solidFill>
                  <a:schemeClr val="tx1"/>
                </a:solidFill>
                <a:effectLst/>
                <a:uLnTx/>
                <a:uFillTx/>
                <a:latin typeface="+mn-lt"/>
                <a:ea typeface="+mn-ea"/>
                <a:cs typeface="+mn-cs"/>
              </a:rPr>
              <a:t>11th </a:t>
            </a:r>
            <a:r>
              <a:rPr kumimoji="0" lang="en-GB" sz="1800" b="1" i="0" u="none" strike="noStrike" kern="1200" cap="none" spc="0" normalizeH="0" baseline="0" noProof="0" dirty="0" smtClean="0">
                <a:ln>
                  <a:noFill/>
                </a:ln>
                <a:solidFill>
                  <a:schemeClr val="tx1"/>
                </a:solidFill>
                <a:effectLst/>
                <a:uLnTx/>
                <a:uFillTx/>
                <a:latin typeface="+mn-lt"/>
                <a:ea typeface="+mn-ea"/>
                <a:cs typeface="+mn-cs"/>
              </a:rPr>
              <a:t>September</a:t>
            </a:r>
            <a:r>
              <a:rPr kumimoji="0" lang="en-GB" sz="1800" b="0" i="0" u="none" strike="noStrike" kern="1200" cap="none" spc="0" normalizeH="0" baseline="0" noProof="0" dirty="0">
                <a:ln>
                  <a:noFill/>
                </a:ln>
                <a:solidFill>
                  <a:schemeClr val="tx1"/>
                </a:solidFill>
                <a:effectLst/>
                <a:uLnTx/>
                <a:uFillTx/>
                <a:latin typeface="+mn-lt"/>
                <a:ea typeface="+mn-ea"/>
                <a:cs typeface="+mn-cs"/>
              </a:rPr>
              <a:t>. </a:t>
            </a:r>
            <a:endPar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p:txBody>
      </p:sp>
      <p:pic>
        <p:nvPicPr>
          <p:cNvPr id="9220" name="Picture 2" descr="http://www.thelifecloud.net/API/Attachment?id=M2IxMDI3YTctNTZmNi00YTBkLWFiNzgtYTg5NTAwZjhhOWRjfDgzZGQ0ZGNkLTIzOGYtNDZlOS1iNjZjLWExMmMwMGE4OWRhOA=="/>
          <p:cNvPicPr>
            <a:picLocks noChangeAspect="1"/>
          </p:cNvPicPr>
          <p:nvPr/>
        </p:nvPicPr>
        <p:blipFill>
          <a:blip r:embed="rId5"/>
          <a:stretch>
            <a:fillRect/>
          </a:stretch>
        </p:blipFill>
        <p:spPr>
          <a:xfrm>
            <a:off x="7431088" y="115888"/>
            <a:ext cx="1133475" cy="1152525"/>
          </a:xfrm>
          <a:prstGeom prst="rect">
            <a:avLst/>
          </a:prstGeom>
          <a:noFill/>
          <a:ln w="9525">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850900"/>
          </a:xfrm>
          <a:ln/>
        </p:spPr>
        <p:txBody>
          <a:bodyPr vert="horz" wrap="square" lIns="91440" tIns="45720" rIns="91440" bIns="45720" anchor="ctr" anchorCtr="0"/>
          <a:lstStyle/>
          <a:p>
            <a:r>
              <a:rPr lang="en-GB" altLang="en-US" sz="3600" b="1" dirty="0">
                <a:cs typeface="Arial" panose="020B0604020202020204" pitchFamily="34" charset="0"/>
              </a:rPr>
              <a:t>Transition Arrangements </a:t>
            </a:r>
            <a:endParaRPr lang="en-GB" altLang="en-US" sz="3600" dirty="0"/>
          </a:p>
        </p:txBody>
      </p:sp>
      <p:sp>
        <p:nvSpPr>
          <p:cNvPr id="3" name="Content Placeholder 2"/>
          <p:cNvSpPr>
            <a:spLocks noGrp="1"/>
          </p:cNvSpPr>
          <p:nvPr>
            <p:ph sz="half" idx="1"/>
          </p:nvPr>
        </p:nvSpPr>
        <p:spPr>
          <a:xfrm>
            <a:off x="457200" y="1052513"/>
            <a:ext cx="8229600" cy="5689600"/>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Supportive start: </a:t>
            </a:r>
            <a:r>
              <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T</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he children will be supported by staff to help them feel settled and confident to explore their new environment. There will be lots of play and fun activities to give them a positive and engaging start to school. </a:t>
            </a:r>
          </a:p>
          <a:p>
            <a:pPr marL="0" marR="0" lvl="0" indent="0" algn="l" defTabSz="914400" rtl="0" eaLnBrk="1" fontAlgn="base" latinLnBrk="0" hangingPunct="1">
              <a:lnSpc>
                <a:spcPct val="100000"/>
              </a:lnSpc>
              <a:spcBef>
                <a:spcPct val="20000"/>
              </a:spcBef>
              <a:spcAft>
                <a:spcPct val="0"/>
              </a:spcAft>
              <a:buClrTx/>
              <a:buSzTx/>
              <a:buFontTx/>
              <a:buNone/>
              <a:defRPr/>
            </a:pPr>
            <a:endPar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Soft </a:t>
            </a:r>
            <a:r>
              <a:rPr kumimoji="0" lang="en-GB" altLang="en-US" sz="1800" b="1"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Start: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For the first 2 days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11</a:t>
            </a:r>
            <a:r>
              <a:rPr kumimoji="0" lang="en-GB" altLang="en-US" sz="1800" b="0" i="0" u="none" strike="noStrike" kern="1200" cap="none" spc="0" normalizeH="0" baseline="30000" noProof="0" dirty="0" smtClean="0">
                <a:ln>
                  <a:noFill/>
                </a:ln>
                <a:solidFill>
                  <a:schemeClr val="tx1"/>
                </a:solidFill>
                <a:effectLst/>
                <a:uLnTx/>
                <a:uFillTx/>
                <a:latin typeface="+mn-lt"/>
                <a:ea typeface="+mn-ea"/>
                <a:cs typeface="Arial" panose="020B0604020202020204" pitchFamily="34" charset="0"/>
              </a:rPr>
              <a:t>th</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&amp;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12</a:t>
            </a:r>
            <a:r>
              <a:rPr kumimoji="0" lang="en-GB" altLang="en-US" sz="1800" b="0" i="0" u="none" strike="noStrike" kern="1200" cap="none" spc="0" normalizeH="0" baseline="30000" noProof="0" dirty="0" smtClean="0">
                <a:ln>
                  <a:noFill/>
                </a:ln>
                <a:solidFill>
                  <a:schemeClr val="tx1"/>
                </a:solidFill>
                <a:effectLst/>
                <a:uLnTx/>
                <a:uFillTx/>
                <a:latin typeface="+mn-lt"/>
                <a:ea typeface="+mn-ea"/>
                <a:cs typeface="Arial" panose="020B0604020202020204" pitchFamily="34" charset="0"/>
              </a:rPr>
              <a:t>th</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Sept) there will be a soft start </a:t>
            </a:r>
            <a:b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b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so you can arrive any time between 8.50 and 9.15am. All </a:t>
            </a:r>
            <a:r>
              <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reception children will start at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8.50am </a:t>
            </a:r>
            <a:r>
              <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on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13</a:t>
            </a:r>
            <a:r>
              <a:rPr kumimoji="0" lang="en-GB" altLang="en-US" sz="1800" b="0" i="0" u="none" strike="noStrike" kern="1200" cap="none" spc="0" normalizeH="0" baseline="30000" noProof="0" dirty="0" smtClean="0">
                <a:ln>
                  <a:noFill/>
                </a:ln>
                <a:solidFill>
                  <a:schemeClr val="tx1"/>
                </a:solidFill>
                <a:effectLst/>
                <a:uLnTx/>
                <a:uFillTx/>
                <a:latin typeface="+mn-lt"/>
                <a:ea typeface="+mn-ea"/>
                <a:cs typeface="Arial" panose="020B0604020202020204" pitchFamily="34" charset="0"/>
              </a:rPr>
              <a:t>th</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Sept </a:t>
            </a:r>
            <a:r>
              <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and finish at 3.15pm. </a:t>
            </a:r>
            <a:endPar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defRPr/>
            </a:pPr>
            <a:endPar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Meetings</a:t>
            </a:r>
            <a:r>
              <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 Class teachers will hold termly ‘Meet the Teacher Meetings’. These meetings will explain what the children will be learning and focusing on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during that term. There will also be parent/teacher interviews termly to discuss your child’s progress. </a:t>
            </a:r>
          </a:p>
          <a:p>
            <a:pPr marL="0" marR="0" lvl="0" indent="0" algn="l" defTabSz="914400" rtl="0" eaLnBrk="1" fontAlgn="base" latinLnBrk="0" hangingPunct="1">
              <a:lnSpc>
                <a:spcPct val="100000"/>
              </a:lnSpc>
              <a:spcBef>
                <a:spcPct val="20000"/>
              </a:spcBef>
              <a:spcAft>
                <a:spcPct val="0"/>
              </a:spcAft>
              <a:buClrTx/>
              <a:buSzTx/>
              <a:buFontTx/>
              <a:buNone/>
              <a:defRPr/>
            </a:pPr>
            <a:endParaRPr kumimoji="0" lang="en-GB" altLang="en-US"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GB" altLang="en-US" sz="1800" b="1"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Early Years </a:t>
            </a: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Play</a:t>
            </a:r>
            <a:r>
              <a:rPr kumimoji="0" lang="en-GB" altLang="en-US" sz="1800" b="1" i="0" u="none" strike="noStrike" kern="1200" cap="none" spc="0" normalizeH="0" noProof="0" dirty="0" smtClean="0">
                <a:ln>
                  <a:noFill/>
                </a:ln>
                <a:solidFill>
                  <a:schemeClr val="tx1"/>
                </a:solidFill>
                <a:effectLst/>
                <a:uLnTx/>
                <a:uFillTx/>
                <a:latin typeface="+mn-lt"/>
                <a:ea typeface="+mn-ea"/>
                <a:cs typeface="Arial" panose="020B0604020202020204" pitchFamily="34" charset="0"/>
              </a:rPr>
              <a:t> and Stay sessions</a:t>
            </a:r>
            <a:r>
              <a:rPr kumimoji="0" lang="en-GB" altLang="en-US" sz="1800" b="1"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This will give you a chance to find out more about the Early Years </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Curriculum and also see your children in action.  Dates will be sent out each</a:t>
            </a:r>
            <a:r>
              <a:rPr kumimoji="0" lang="en-GB" altLang="en-US" sz="1800" b="0" i="0" u="none" strike="noStrike" kern="1200" cap="none" spc="0" normalizeH="0" noProof="0" dirty="0" smtClean="0">
                <a:ln>
                  <a:noFill/>
                </a:ln>
                <a:solidFill>
                  <a:schemeClr val="tx1"/>
                </a:solidFill>
                <a:effectLst/>
                <a:uLnTx/>
                <a:uFillTx/>
                <a:latin typeface="+mn-lt"/>
                <a:ea typeface="+mn-ea"/>
                <a:cs typeface="Arial" panose="020B0604020202020204" pitchFamily="34" charset="0"/>
              </a:rPr>
              <a:t> term</a:t>
            </a:r>
            <a:r>
              <a:rPr kumimoji="0" lang="en-GB" altLang="en-US" sz="1800" b="0" i="0" u="none" strike="noStrike" kern="1200" cap="none" spc="0" normalizeH="0" baseline="0" noProof="0" dirty="0" smtClean="0">
                <a:ln>
                  <a:noFill/>
                </a:ln>
                <a:solidFill>
                  <a:schemeClr val="tx1"/>
                </a:solidFill>
                <a:effectLst/>
                <a:uLnTx/>
                <a:uFillTx/>
                <a:latin typeface="+mn-lt"/>
                <a:ea typeface="+mn-ea"/>
                <a:cs typeface="Arial" panose="020B0604020202020204" pitchFamily="34" charset="0"/>
              </a:rPr>
              <a:t>. </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1268" name="Picture 2" descr="http://www.thelifecloud.net/API/Attachment?id=M2IxMDI3YTctNTZmNi00YTBkLWFiNzgtYTg5NTAwZjhhOWRjfDgzZGQ0ZGNkLTIzOGYtNDZlOS1iNjZjLWExMmMwMGE4OWRhOA=="/>
          <p:cNvPicPr>
            <a:picLocks noChangeAspect="1"/>
          </p:cNvPicPr>
          <p:nvPr/>
        </p:nvPicPr>
        <p:blipFill>
          <a:blip r:embed="rId2"/>
          <a:stretch>
            <a:fillRect/>
          </a:stretch>
        </p:blipFill>
        <p:spPr>
          <a:xfrm>
            <a:off x="7596188" y="95250"/>
            <a:ext cx="917575" cy="933450"/>
          </a:xfrm>
          <a:prstGeom prst="rect">
            <a:avLst/>
          </a:prstGeom>
          <a:noFill/>
          <a:ln w="9525">
            <a:noFill/>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1127</Words>
  <Application>Microsoft Office PowerPoint</Application>
  <PresentationFormat>On-screen Show (4:3)</PresentationFormat>
  <Paragraphs>134</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Schoolbook</vt:lpstr>
      <vt:lpstr>KBER ES A</vt:lpstr>
      <vt:lpstr>Default Design</vt:lpstr>
      <vt:lpstr> A Warm Welcome to  Gorse Ride Schools  </vt:lpstr>
      <vt:lpstr>The Gorse Ride Vision </vt:lpstr>
      <vt:lpstr>Good Ofsted 2019 and 2022</vt:lpstr>
      <vt:lpstr>Governors </vt:lpstr>
      <vt:lpstr>Inclusion </vt:lpstr>
      <vt:lpstr>PTA</vt:lpstr>
      <vt:lpstr>How can I help the PTA? </vt:lpstr>
      <vt:lpstr>Transition Arrangements </vt:lpstr>
      <vt:lpstr>Transition Arrangements </vt:lpstr>
      <vt:lpstr>General School Information </vt:lpstr>
      <vt:lpstr>Admin checklist </vt:lpstr>
      <vt:lpstr>Tapestry </vt:lpstr>
      <vt:lpstr>Start of Term Things to Remember  </vt:lpstr>
      <vt:lpstr>How to help your child get ready for school </vt:lpstr>
      <vt:lpstr>Home Learning </vt:lpstr>
    </vt:vector>
  </TitlesOfParts>
  <Company>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Gorse Ride Infants School</dc:title>
  <dc:creator>lkearsey</dc:creator>
  <cp:lastModifiedBy>Eileen Rogers Executive Head</cp:lastModifiedBy>
  <cp:revision>84</cp:revision>
  <cp:lastPrinted>2019-06-19T08:00:04Z</cp:lastPrinted>
  <dcterms:created xsi:type="dcterms:W3CDTF">2012-04-27T13:06:48Z</dcterms:created>
  <dcterms:modified xsi:type="dcterms:W3CDTF">2024-06-07T09:44:19Z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FB1ABE03AB044CF5922BDB4E6ECAC805</vt:lpwstr>
  </property>
  <property fmtid="{D5CDD505-2E9C-101B-9397-08002B2CF9AE}" pid="3" name="KSOProductBuildVer">
    <vt:lpwstr>2057-11.2.0.11042</vt:lpwstr>
  </property>
</Properties>
</file>